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8" r:id="rId1"/>
  </p:sldMasterIdLst>
  <p:notesMasterIdLst>
    <p:notesMasterId r:id="rId28"/>
  </p:notesMasterIdLst>
  <p:sldIdLst>
    <p:sldId id="256" r:id="rId2"/>
    <p:sldId id="258" r:id="rId3"/>
    <p:sldId id="259" r:id="rId4"/>
    <p:sldId id="260" r:id="rId5"/>
    <p:sldId id="301" r:id="rId6"/>
    <p:sldId id="261" r:id="rId7"/>
    <p:sldId id="307" r:id="rId8"/>
    <p:sldId id="313" r:id="rId9"/>
    <p:sldId id="314" r:id="rId10"/>
    <p:sldId id="302" r:id="rId11"/>
    <p:sldId id="305" r:id="rId12"/>
    <p:sldId id="306" r:id="rId13"/>
    <p:sldId id="308" r:id="rId14"/>
    <p:sldId id="309" r:id="rId15"/>
    <p:sldId id="310" r:id="rId16"/>
    <p:sldId id="303" r:id="rId17"/>
    <p:sldId id="311" r:id="rId18"/>
    <p:sldId id="315" r:id="rId19"/>
    <p:sldId id="317" r:id="rId20"/>
    <p:sldId id="316" r:id="rId21"/>
    <p:sldId id="318" r:id="rId22"/>
    <p:sldId id="319" r:id="rId23"/>
    <p:sldId id="263" r:id="rId24"/>
    <p:sldId id="304" r:id="rId25"/>
    <p:sldId id="277" r:id="rId26"/>
    <p:sldId id="312" r:id="rId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57">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20A829C-2B34-42C5-ADC3-EA7A54005E98}">
  <a:tblStyle styleId="{420A829C-2B34-42C5-ADC3-EA7A54005E9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393" autoAdjust="0"/>
  </p:normalViewPr>
  <p:slideViewPr>
    <p:cSldViewPr snapToGrid="0">
      <p:cViewPr varScale="1">
        <p:scale>
          <a:sx n="88" d="100"/>
          <a:sy n="88" d="100"/>
        </p:scale>
        <p:origin x="1306" y="101"/>
      </p:cViewPr>
      <p:guideLst>
        <p:guide orient="horz" pos="2857"/>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smtClean="0"/>
              <a:t>Bonjour, dans le cadre de ce projet, nous allons aborder des méthodes d’analyses et de nettoyage en vue d’une préparation de données pour un organisme public.</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6157fab5e6_4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6157fab5e6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sz="1100" b="0" i="0" u="none" strike="noStrike" cap="none" smtClean="0">
              <a:solidFill>
                <a:srgbClr val="000000"/>
              </a:solidFill>
              <a:effectLst/>
              <a:latin typeface="Arial"/>
              <a:cs typeface="Arial"/>
              <a:sym typeface="Arial"/>
            </a:endParaRPr>
          </a:p>
        </p:txBody>
      </p:sp>
    </p:spTree>
    <p:extLst>
      <p:ext uri="{BB962C8B-B14F-4D97-AF65-F5344CB8AC3E}">
        <p14:creationId xmlns:p14="http://schemas.microsoft.com/office/powerpoint/2010/main" val="4154935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smtClean="0">
                <a:solidFill>
                  <a:srgbClr val="000000"/>
                </a:solidFill>
                <a:effectLst/>
                <a:latin typeface="Arial"/>
                <a:ea typeface="Arial"/>
                <a:cs typeface="Arial"/>
                <a:sym typeface="Arial"/>
              </a:rPr>
              <a:t>Avec les données actuelles, on peut déjà procéder à un premier nettoyage du jeu de données.</a:t>
            </a:r>
            <a:r>
              <a:rPr lang="fr-FR" smtClean="0"/>
              <a:t> il s’agit d’un nettoyage de surface qui permet de faire un premier trie des informations pertinente et exploitables.</a:t>
            </a:r>
            <a:br>
              <a:rPr lang="fr-FR" smtClean="0"/>
            </a:br>
            <a:r>
              <a:rPr lang="fr-FR" smtClean="0"/>
              <a:t>	</a:t>
            </a:r>
            <a:endParaRPr lang="fr-FR" sz="1100" b="0" i="0" u="none" strike="noStrike" cap="none" smtClean="0">
              <a:solidFill>
                <a:srgbClr val="000000"/>
              </a:solidFill>
              <a:effectLst/>
              <a:latin typeface="Arial"/>
              <a:ea typeface="Arial"/>
              <a:cs typeface="Arial"/>
              <a:sym typeface="Arial"/>
            </a:endParaRPr>
          </a:p>
          <a:p>
            <a:r>
              <a:rPr lang="fr-FR" sz="1100" b="0" i="0" u="none" strike="noStrike" cap="none" smtClean="0">
                <a:solidFill>
                  <a:srgbClr val="000000"/>
                </a:solidFill>
                <a:effectLst/>
                <a:latin typeface="Arial"/>
                <a:cs typeface="Arial"/>
                <a:sym typeface="Arial"/>
              </a:rPr>
              <a:t>Suppression</a:t>
            </a:r>
            <a:r>
              <a:rPr lang="fr-FR" sz="1100" b="0" i="0" u="none" strike="noStrike" cap="none" smtClean="0">
                <a:solidFill>
                  <a:srgbClr val="000000"/>
                </a:solidFill>
                <a:effectLst/>
                <a:latin typeface="Arial"/>
                <a:ea typeface="Arial"/>
                <a:cs typeface="Arial"/>
                <a:sym typeface="Arial"/>
              </a:rPr>
              <a:t> des colonnes </a:t>
            </a:r>
            <a:r>
              <a:rPr lang="en-HK" sz="1100" b="0" i="0" u="none" strike="noStrike" cap="none" err="1" smtClean="0">
                <a:solidFill>
                  <a:srgbClr val="000000"/>
                </a:solidFill>
                <a:effectLst/>
                <a:latin typeface="Arial"/>
                <a:ea typeface="Arial"/>
                <a:cs typeface="Arial"/>
                <a:sym typeface="Arial"/>
              </a:rPr>
              <a:t>vides</a:t>
            </a:r>
            <a:r>
              <a:rPr lang="en-HK" sz="1100" b="0" i="0" u="none" strike="noStrike" cap="none" baseline="0" smtClean="0">
                <a:solidFill>
                  <a:srgbClr val="000000"/>
                </a:solidFill>
                <a:effectLst/>
                <a:latin typeface="Arial"/>
                <a:ea typeface="Arial"/>
                <a:cs typeface="Arial"/>
                <a:sym typeface="Arial"/>
              </a:rPr>
              <a:t> &gt;= </a:t>
            </a:r>
            <a:r>
              <a:rPr lang="fr-FR" sz="1100" b="0" i="0" u="none" strike="noStrike" cap="none" smtClean="0">
                <a:solidFill>
                  <a:srgbClr val="000000"/>
                </a:solidFill>
                <a:effectLst/>
                <a:latin typeface="Arial"/>
                <a:ea typeface="Arial"/>
                <a:cs typeface="Arial"/>
                <a:sym typeface="Arial"/>
              </a:rPr>
              <a:t>80% minimum</a:t>
            </a:r>
          </a:p>
          <a:p>
            <a:r>
              <a:rPr lang="fr-FR" b="0" smtClean="0"/>
              <a:t>Suppression</a:t>
            </a:r>
            <a:r>
              <a:rPr lang="fr-FR" b="0" baseline="0" smtClean="0"/>
              <a:t> des</a:t>
            </a:r>
            <a:r>
              <a:rPr lang="fr-FR" b="0" smtClean="0"/>
              <a:t> lignes totalement vide et les lignes totalement dupliquées.</a:t>
            </a:r>
          </a:p>
          <a:p>
            <a:r>
              <a:rPr lang="fr-FR" b="0" smtClean="0"/>
              <a:t>Suppression</a:t>
            </a:r>
            <a:r>
              <a:rPr lang="fr-FR" b="0" baseline="0" smtClean="0"/>
              <a:t> des </a:t>
            </a:r>
            <a:r>
              <a:rPr lang="fr-FR" b="0" smtClean="0"/>
              <a:t> lignes ou le nom du produits est n’existe pas</a:t>
            </a:r>
            <a:r>
              <a:rPr lang="fr-FR" b="0" baseline="0" smtClean="0"/>
              <a:t> (pas d’identification)</a:t>
            </a:r>
            <a:endParaRPr lang="fr-FR" b="0" smtClean="0"/>
          </a:p>
          <a:p>
            <a:pPr marL="0" lvl="0" indent="0" algn="l" rtl="0">
              <a:spcBef>
                <a:spcPts val="0"/>
              </a:spcBef>
              <a:spcAft>
                <a:spcPts val="0"/>
              </a:spcAft>
              <a:buNone/>
            </a:pPr>
            <a:endParaRPr lang="fr-FR" sz="1100" b="0" i="0" u="none" strike="noStrike" cap="none" smtClean="0">
              <a:solidFill>
                <a:srgbClr val="000000"/>
              </a:solidFill>
              <a:effectLst/>
              <a:latin typeface="Arial"/>
              <a:cs typeface="Arial"/>
              <a:sym typeface="Arial"/>
            </a:endParaRPr>
          </a:p>
          <a:p>
            <a:pPr marL="0" lvl="0" indent="0" algn="l" rtl="0">
              <a:spcBef>
                <a:spcPts val="0"/>
              </a:spcBef>
              <a:spcAft>
                <a:spcPts val="0"/>
              </a:spcAft>
              <a:buNone/>
            </a:pPr>
            <a:r>
              <a:rPr lang="fr-FR" sz="1100" b="0" i="0" u="none" strike="noStrike" cap="none" smtClean="0">
                <a:solidFill>
                  <a:srgbClr val="000000"/>
                </a:solidFill>
                <a:effectLst/>
                <a:latin typeface="Arial"/>
                <a:cs typeface="Arial"/>
                <a:sym typeface="Arial"/>
              </a:rPr>
              <a:t>Suppression de 129 colonnes et 78753 lignes </a:t>
            </a:r>
          </a:p>
          <a:p>
            <a:pPr marL="0" lvl="0" indent="0" algn="l" rtl="0">
              <a:spcBef>
                <a:spcPts val="0"/>
              </a:spcBef>
              <a:spcAft>
                <a:spcPts val="0"/>
              </a:spcAft>
              <a:buNone/>
            </a:pPr>
            <a:endParaRPr lang="fr-FR" sz="1100" b="0" i="0" u="none" strike="noStrike" cap="none" smtClean="0">
              <a:solidFill>
                <a:srgbClr val="000000"/>
              </a:solidFill>
              <a:effectLst/>
              <a:latin typeface="Arial"/>
              <a:cs typeface="Arial"/>
              <a:sym typeface="Arial"/>
            </a:endParaRPr>
          </a:p>
          <a:p>
            <a:pPr marL="0" lvl="0" indent="0" algn="l" rtl="0">
              <a:spcBef>
                <a:spcPts val="0"/>
              </a:spcBef>
              <a:spcAft>
                <a:spcPts val="0"/>
              </a:spcAft>
              <a:buNone/>
            </a:pPr>
            <a:r>
              <a:rPr lang="fr-FR" sz="1100" b="0" i="0" u="none" strike="noStrike" cap="none" smtClean="0">
                <a:solidFill>
                  <a:srgbClr val="000000"/>
                </a:solidFill>
                <a:effectLst/>
                <a:latin typeface="Arial"/>
                <a:cs typeface="Arial"/>
                <a:sym typeface="Arial"/>
              </a:rPr>
              <a:t>Nouvelles</a:t>
            </a:r>
            <a:r>
              <a:rPr lang="fr-FR" sz="1100" b="0" i="0" u="none" strike="noStrike" cap="none" baseline="0" smtClean="0">
                <a:solidFill>
                  <a:srgbClr val="000000"/>
                </a:solidFill>
                <a:effectLst/>
                <a:latin typeface="Arial"/>
                <a:cs typeface="Arial"/>
                <a:sym typeface="Arial"/>
              </a:rPr>
              <a:t> dimensions du jeu de données</a:t>
            </a:r>
            <a:r>
              <a:rPr lang="en-HK" sz="1100" b="0" i="0" u="none" strike="noStrike" cap="none" baseline="0" smtClean="0">
                <a:solidFill>
                  <a:srgbClr val="000000"/>
                </a:solidFill>
                <a:effectLst/>
                <a:latin typeface="Arial"/>
                <a:cs typeface="Arial"/>
                <a:sym typeface="Arial"/>
              </a:rPr>
              <a:t>: 1 759 857 </a:t>
            </a:r>
            <a:r>
              <a:rPr lang="en-HK" sz="1100" b="0" i="0" u="none" strike="noStrike" cap="none" baseline="0" err="1" smtClean="0">
                <a:solidFill>
                  <a:srgbClr val="000000"/>
                </a:solidFill>
                <a:effectLst/>
                <a:latin typeface="Arial"/>
                <a:cs typeface="Arial"/>
                <a:sym typeface="Arial"/>
              </a:rPr>
              <a:t>lignes</a:t>
            </a:r>
            <a:r>
              <a:rPr lang="en-HK" sz="1100" b="0" i="0" u="none" strike="noStrike" cap="none" baseline="0" smtClean="0">
                <a:solidFill>
                  <a:srgbClr val="000000"/>
                </a:solidFill>
                <a:effectLst/>
                <a:latin typeface="Arial"/>
                <a:cs typeface="Arial"/>
                <a:sym typeface="Arial"/>
              </a:rPr>
              <a:t> x 57 </a:t>
            </a:r>
            <a:r>
              <a:rPr lang="en-HK" sz="1100" b="0" i="0" u="none" strike="noStrike" cap="none" baseline="0" err="1" smtClean="0">
                <a:solidFill>
                  <a:srgbClr val="000000"/>
                </a:solidFill>
                <a:effectLst/>
                <a:latin typeface="Arial"/>
                <a:cs typeface="Arial"/>
                <a:sym typeface="Arial"/>
              </a:rPr>
              <a:t>colonnes</a:t>
            </a:r>
            <a:endParaRPr lang="fr-FR" sz="1100" b="0" i="0" u="none" strike="noStrike" cap="none" smtClean="0">
              <a:solidFill>
                <a:srgbClr val="000000"/>
              </a:solidFill>
              <a:effectLst/>
              <a:latin typeface="Arial"/>
              <a:cs typeface="Arial"/>
              <a:sym typeface="Aria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729371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fr-FR" sz="1100" b="0" i="0" u="none" strike="noStrike" cap="none" smtClean="0">
                <a:solidFill>
                  <a:srgbClr val="000000"/>
                </a:solidFill>
                <a:effectLst/>
                <a:latin typeface="Arial"/>
                <a:cs typeface="Arial"/>
                <a:sym typeface="Arial"/>
              </a:rPr>
              <a:t>Concentration</a:t>
            </a:r>
            <a:r>
              <a:rPr lang="fr-FR" sz="1100" b="0" i="0" u="none" strike="noStrike" cap="none" baseline="0" smtClean="0">
                <a:solidFill>
                  <a:srgbClr val="000000"/>
                </a:solidFill>
                <a:effectLst/>
                <a:latin typeface="Arial"/>
                <a:cs typeface="Arial"/>
                <a:sym typeface="Arial"/>
              </a:rPr>
              <a:t> sur les donné</a:t>
            </a:r>
            <a:r>
              <a:rPr lang="en-HK" sz="1100" b="0" i="0" u="none" strike="noStrike" cap="none" baseline="0" err="1" smtClean="0">
                <a:solidFill>
                  <a:srgbClr val="000000"/>
                </a:solidFill>
                <a:effectLst/>
                <a:latin typeface="Arial"/>
                <a:cs typeface="Arial"/>
                <a:sym typeface="Arial"/>
              </a:rPr>
              <a:t>es</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francaises</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puisque</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l’etude</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est</a:t>
            </a:r>
            <a:r>
              <a:rPr lang="en-HK" sz="1100" b="0" i="0" u="none" strike="noStrike" cap="none" baseline="0" smtClean="0">
                <a:solidFill>
                  <a:srgbClr val="000000"/>
                </a:solidFill>
                <a:effectLst/>
                <a:latin typeface="Arial"/>
                <a:cs typeface="Arial"/>
                <a:sym typeface="Arial"/>
              </a:rPr>
              <a:t> </a:t>
            </a:r>
            <a:r>
              <a:rPr lang="fr-FR" sz="1100" b="0" i="0" u="none" strike="noStrike" cap="none" baseline="0" smtClean="0">
                <a:solidFill>
                  <a:srgbClr val="000000"/>
                </a:solidFill>
                <a:effectLst/>
                <a:latin typeface="Arial"/>
                <a:cs typeface="Arial"/>
                <a:sym typeface="Arial"/>
              </a:rPr>
              <a:t>à</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l’intention</a:t>
            </a:r>
            <a:r>
              <a:rPr lang="en-HK" sz="1100" b="0" i="0" u="none" strike="noStrike" cap="none" baseline="0" smtClean="0">
                <a:solidFill>
                  <a:srgbClr val="000000"/>
                </a:solidFill>
                <a:effectLst/>
                <a:latin typeface="Arial"/>
                <a:cs typeface="Arial"/>
                <a:sym typeface="Arial"/>
              </a:rPr>
              <a:t> des agents de la </a:t>
            </a:r>
            <a:r>
              <a:rPr lang="en-HK" sz="1100" b="0" i="0" u="none" strike="noStrike" cap="none" baseline="0" err="1" smtClean="0">
                <a:solidFill>
                  <a:srgbClr val="000000"/>
                </a:solidFill>
                <a:effectLst/>
                <a:latin typeface="Arial"/>
                <a:cs typeface="Arial"/>
                <a:sym typeface="Arial"/>
              </a:rPr>
              <a:t>sant</a:t>
            </a:r>
            <a:r>
              <a:rPr lang="fr-FR" sz="1100" b="0" i="0" u="none" strike="noStrike" cap="none" baseline="0" smtClean="0">
                <a:solidFill>
                  <a:srgbClr val="000000"/>
                </a:solidFill>
                <a:effectLst/>
                <a:latin typeface="Arial"/>
                <a:cs typeface="Arial"/>
                <a:sym typeface="Arial"/>
              </a:rPr>
              <a:t>é</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publique</a:t>
            </a:r>
            <a:endParaRPr lang="en-HK" sz="1100" b="0" i="0" u="none" strike="noStrike" cap="none" baseline="0" smtClean="0">
              <a:solidFill>
                <a:srgbClr val="000000"/>
              </a:solidFill>
              <a:effectLst/>
              <a:latin typeface="Arial"/>
              <a:cs typeface="Arial"/>
              <a:sym typeface="Arial"/>
            </a:endParaRPr>
          </a:p>
          <a:p>
            <a:pPr marL="171450" lvl="0" indent="-171450" algn="l" rtl="0">
              <a:spcBef>
                <a:spcPts val="0"/>
              </a:spcBef>
              <a:spcAft>
                <a:spcPts val="0"/>
              </a:spcAft>
              <a:buFontTx/>
              <a:buChar char="-"/>
            </a:pPr>
            <a:r>
              <a:rPr lang="en-HK" sz="1100" b="0" i="0" u="none" strike="noStrike" cap="none" baseline="0" err="1" smtClean="0">
                <a:solidFill>
                  <a:srgbClr val="000000"/>
                </a:solidFill>
                <a:effectLst/>
                <a:latin typeface="Arial"/>
                <a:cs typeface="Arial"/>
                <a:sym typeface="Arial"/>
              </a:rPr>
              <a:t>Retrait</a:t>
            </a:r>
            <a:r>
              <a:rPr lang="en-HK" sz="1100" b="0" i="0" u="none" strike="noStrike" cap="none" baseline="0" smtClean="0">
                <a:solidFill>
                  <a:srgbClr val="000000"/>
                </a:solidFill>
                <a:effectLst/>
                <a:latin typeface="Arial"/>
                <a:cs typeface="Arial"/>
                <a:sym typeface="Arial"/>
              </a:rPr>
              <a:t> des </a:t>
            </a:r>
            <a:r>
              <a:rPr lang="en-HK" sz="1100" b="0" i="0" u="none" strike="noStrike" cap="none" baseline="0" err="1" smtClean="0">
                <a:solidFill>
                  <a:srgbClr val="000000"/>
                </a:solidFill>
                <a:effectLst/>
                <a:latin typeface="Arial"/>
                <a:cs typeface="Arial"/>
                <a:sym typeface="Arial"/>
              </a:rPr>
              <a:t>lignes</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lorsque</a:t>
            </a:r>
            <a:r>
              <a:rPr lang="en-HK" sz="1100" b="0" i="0" u="none" strike="noStrike" cap="none" baseline="0" smtClean="0">
                <a:solidFill>
                  <a:srgbClr val="000000"/>
                </a:solidFill>
                <a:effectLst/>
                <a:latin typeface="Arial"/>
                <a:cs typeface="Arial"/>
                <a:sym typeface="Arial"/>
              </a:rPr>
              <a:t> des </a:t>
            </a:r>
            <a:r>
              <a:rPr lang="en-HK" sz="1100" b="0" i="0" u="none" strike="noStrike" cap="none" baseline="0" err="1" smtClean="0">
                <a:solidFill>
                  <a:srgbClr val="000000"/>
                </a:solidFill>
                <a:effectLst/>
                <a:latin typeface="Arial"/>
                <a:cs typeface="Arial"/>
                <a:sym typeface="Arial"/>
              </a:rPr>
              <a:t>donnees</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essentielles</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sont</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manquantes</a:t>
            </a:r>
            <a:r>
              <a:rPr lang="en-HK" sz="1100" b="0" i="0" u="none" strike="noStrike" cap="none" baseline="0" smtClean="0">
                <a:solidFill>
                  <a:srgbClr val="000000"/>
                </a:solidFill>
                <a:effectLst/>
                <a:latin typeface="Arial"/>
                <a:cs typeface="Arial"/>
                <a:sym typeface="Arial"/>
              </a:rPr>
              <a:t> (code, nom de </a:t>
            </a:r>
            <a:r>
              <a:rPr lang="en-HK" sz="1100" b="0" i="0" u="none" strike="noStrike" cap="none" baseline="0" err="1" smtClean="0">
                <a:solidFill>
                  <a:srgbClr val="000000"/>
                </a:solidFill>
                <a:effectLst/>
                <a:latin typeface="Arial"/>
                <a:cs typeface="Arial"/>
                <a:sym typeface="Arial"/>
              </a:rPr>
              <a:t>produit</a:t>
            </a:r>
            <a:r>
              <a:rPr lang="en-HK" sz="1100" b="0" i="0" u="none" strike="noStrike" cap="none" baseline="0" smtClean="0">
                <a:solidFill>
                  <a:srgbClr val="000000"/>
                </a:solidFill>
                <a:effectLst/>
                <a:latin typeface="Arial"/>
                <a:cs typeface="Arial"/>
                <a:sym typeface="Arial"/>
              </a:rPr>
              <a:t>, date de creation, …)</a:t>
            </a:r>
          </a:p>
          <a:p>
            <a:pPr marL="171450" lvl="0" indent="-171450" algn="l" rtl="0">
              <a:spcBef>
                <a:spcPts val="0"/>
              </a:spcBef>
              <a:spcAft>
                <a:spcPts val="0"/>
              </a:spcAft>
              <a:buFontTx/>
              <a:buChar char="-"/>
            </a:pPr>
            <a:r>
              <a:rPr lang="en-HK" sz="1100" b="0" i="0" u="none" strike="noStrike" cap="none" baseline="0" err="1" smtClean="0">
                <a:solidFill>
                  <a:srgbClr val="000000"/>
                </a:solidFill>
                <a:effectLst/>
                <a:latin typeface="Arial"/>
                <a:cs typeface="Arial"/>
                <a:sym typeface="Arial"/>
              </a:rPr>
              <a:t>Retrait</a:t>
            </a:r>
            <a:r>
              <a:rPr lang="en-HK" sz="1100" b="0" i="0" u="none" strike="noStrike" cap="none" baseline="0" smtClean="0">
                <a:solidFill>
                  <a:srgbClr val="000000"/>
                </a:solidFill>
                <a:effectLst/>
                <a:latin typeface="Arial"/>
                <a:cs typeface="Arial"/>
                <a:sym typeface="Arial"/>
              </a:rPr>
              <a:t> de </a:t>
            </a:r>
            <a:r>
              <a:rPr lang="en-HK" sz="1100" b="0" i="0" u="none" strike="noStrike" cap="none" baseline="0" err="1" smtClean="0">
                <a:solidFill>
                  <a:srgbClr val="000000"/>
                </a:solidFill>
                <a:effectLst/>
                <a:latin typeface="Arial"/>
                <a:cs typeface="Arial"/>
                <a:sym typeface="Arial"/>
              </a:rPr>
              <a:t>donn</a:t>
            </a:r>
            <a:r>
              <a:rPr lang="fr-FR" sz="1100" b="0" i="0" u="none" strike="noStrike" cap="none" baseline="0" err="1" smtClean="0">
                <a:solidFill>
                  <a:srgbClr val="000000"/>
                </a:solidFill>
                <a:effectLst/>
                <a:latin typeface="Arial"/>
                <a:cs typeface="Arial"/>
                <a:sym typeface="Arial"/>
              </a:rPr>
              <a:t>ées</a:t>
            </a:r>
            <a:r>
              <a:rPr lang="fr-FR" sz="1100" b="0" i="0" u="none" strike="noStrike" cap="none" baseline="0" smtClean="0">
                <a:solidFill>
                  <a:srgbClr val="000000"/>
                </a:solidFill>
                <a:effectLst/>
                <a:latin typeface="Arial"/>
                <a:cs typeface="Arial"/>
                <a:sym typeface="Arial"/>
              </a:rPr>
              <a:t> </a:t>
            </a:r>
            <a:r>
              <a:rPr lang="en-HK" sz="1100" b="0" i="0" u="none" strike="noStrike" cap="none" baseline="0" smtClean="0">
                <a:solidFill>
                  <a:srgbClr val="000000"/>
                </a:solidFill>
                <a:effectLst/>
                <a:latin typeface="Arial"/>
                <a:cs typeface="Arial"/>
                <a:sym typeface="Arial"/>
              </a:rPr>
              <a:t>ab</a:t>
            </a:r>
            <a:r>
              <a:rPr lang="fr-FR" sz="1100" b="0" i="0" u="none" strike="noStrike" cap="none" baseline="0" smtClean="0">
                <a:solidFill>
                  <a:srgbClr val="000000"/>
                </a:solidFill>
                <a:effectLst/>
                <a:latin typeface="Arial"/>
                <a:cs typeface="Arial"/>
                <a:sym typeface="Arial"/>
              </a:rPr>
              <a:t>é</a:t>
            </a:r>
            <a:r>
              <a:rPr lang="en-HK" sz="1100" b="0" i="0" u="none" strike="noStrike" cap="none" baseline="0" err="1" smtClean="0">
                <a:solidFill>
                  <a:srgbClr val="000000"/>
                </a:solidFill>
                <a:effectLst/>
                <a:latin typeface="Arial"/>
                <a:cs typeface="Arial"/>
                <a:sym typeface="Arial"/>
              </a:rPr>
              <a:t>rantes</a:t>
            </a:r>
            <a:r>
              <a:rPr lang="en-HK" sz="1100" b="0" i="0" u="none" strike="noStrike" cap="none" baseline="0" smtClean="0">
                <a:solidFill>
                  <a:srgbClr val="000000"/>
                </a:solidFill>
                <a:effectLst/>
                <a:latin typeface="Arial"/>
                <a:cs typeface="Arial"/>
                <a:sym typeface="Arial"/>
              </a:rPr>
              <a:t> </a:t>
            </a:r>
          </a:p>
          <a:p>
            <a:pPr marL="171450" lvl="0" indent="-171450" algn="l" rtl="0">
              <a:spcBef>
                <a:spcPts val="0"/>
              </a:spcBef>
              <a:spcAft>
                <a:spcPts val="0"/>
              </a:spcAft>
              <a:buFontTx/>
              <a:buChar char="-"/>
            </a:pPr>
            <a:endParaRPr lang="fr-FR" sz="1100" b="0" i="0" u="none" strike="noStrike" cap="none" smtClean="0">
              <a:solidFill>
                <a:srgbClr val="000000"/>
              </a:solidFill>
              <a:effectLst/>
              <a:latin typeface="Arial"/>
              <a:cs typeface="Arial"/>
              <a:sym typeface="Arial"/>
            </a:endParaRPr>
          </a:p>
        </p:txBody>
      </p:sp>
    </p:spTree>
    <p:extLst>
      <p:ext uri="{BB962C8B-B14F-4D97-AF65-F5344CB8AC3E}">
        <p14:creationId xmlns:p14="http://schemas.microsoft.com/office/powerpoint/2010/main" val="209968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fr-FR" sz="1100" b="0" i="0" u="none" strike="noStrike" cap="none" smtClean="0">
                <a:solidFill>
                  <a:srgbClr val="000000"/>
                </a:solidFill>
                <a:effectLst/>
                <a:latin typeface="Arial"/>
                <a:cs typeface="Arial"/>
                <a:sym typeface="Arial"/>
              </a:rPr>
              <a:t>Concentration</a:t>
            </a:r>
            <a:r>
              <a:rPr lang="fr-FR" sz="1100" b="0" i="0" u="none" strike="noStrike" cap="none" baseline="0" smtClean="0">
                <a:solidFill>
                  <a:srgbClr val="000000"/>
                </a:solidFill>
                <a:effectLst/>
                <a:latin typeface="Arial"/>
                <a:cs typeface="Arial"/>
                <a:sym typeface="Arial"/>
              </a:rPr>
              <a:t> sur les donné</a:t>
            </a:r>
            <a:r>
              <a:rPr lang="en-HK" sz="1100" b="0" i="0" u="none" strike="noStrike" cap="none" baseline="0" err="1" smtClean="0">
                <a:solidFill>
                  <a:srgbClr val="000000"/>
                </a:solidFill>
                <a:effectLst/>
                <a:latin typeface="Arial"/>
                <a:cs typeface="Arial"/>
                <a:sym typeface="Arial"/>
              </a:rPr>
              <a:t>es</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francaises</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puisque</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l’etude</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est</a:t>
            </a:r>
            <a:r>
              <a:rPr lang="en-HK" sz="1100" b="0" i="0" u="none" strike="noStrike" cap="none" baseline="0" smtClean="0">
                <a:solidFill>
                  <a:srgbClr val="000000"/>
                </a:solidFill>
                <a:effectLst/>
                <a:latin typeface="Arial"/>
                <a:cs typeface="Arial"/>
                <a:sym typeface="Arial"/>
              </a:rPr>
              <a:t> </a:t>
            </a:r>
            <a:r>
              <a:rPr lang="fr-FR" sz="1100" b="0" i="0" u="none" strike="noStrike" cap="none" baseline="0" smtClean="0">
                <a:solidFill>
                  <a:srgbClr val="000000"/>
                </a:solidFill>
                <a:effectLst/>
                <a:latin typeface="Arial"/>
                <a:cs typeface="Arial"/>
                <a:sym typeface="Arial"/>
              </a:rPr>
              <a:t>à</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l’intention</a:t>
            </a:r>
            <a:r>
              <a:rPr lang="en-HK" sz="1100" b="0" i="0" u="none" strike="noStrike" cap="none" baseline="0" smtClean="0">
                <a:solidFill>
                  <a:srgbClr val="000000"/>
                </a:solidFill>
                <a:effectLst/>
                <a:latin typeface="Arial"/>
                <a:cs typeface="Arial"/>
                <a:sym typeface="Arial"/>
              </a:rPr>
              <a:t> des agents de la </a:t>
            </a:r>
            <a:r>
              <a:rPr lang="en-HK" sz="1100" b="0" i="0" u="none" strike="noStrike" cap="none" baseline="0" err="1" smtClean="0">
                <a:solidFill>
                  <a:srgbClr val="000000"/>
                </a:solidFill>
                <a:effectLst/>
                <a:latin typeface="Arial"/>
                <a:cs typeface="Arial"/>
                <a:sym typeface="Arial"/>
              </a:rPr>
              <a:t>sant</a:t>
            </a:r>
            <a:r>
              <a:rPr lang="fr-FR" sz="1100" b="0" i="0" u="none" strike="noStrike" cap="none" baseline="0" smtClean="0">
                <a:solidFill>
                  <a:srgbClr val="000000"/>
                </a:solidFill>
                <a:effectLst/>
                <a:latin typeface="Arial"/>
                <a:cs typeface="Arial"/>
                <a:sym typeface="Arial"/>
              </a:rPr>
              <a:t>é</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publique</a:t>
            </a:r>
            <a:endParaRPr lang="en-HK" sz="1100" b="0" i="0" u="none" strike="noStrike" cap="none" baseline="0" smtClean="0">
              <a:solidFill>
                <a:srgbClr val="000000"/>
              </a:solidFill>
              <a:effectLst/>
              <a:latin typeface="Arial"/>
              <a:cs typeface="Arial"/>
              <a:sym typeface="Arial"/>
            </a:endParaRPr>
          </a:p>
          <a:p>
            <a:pPr marL="171450" lvl="0" indent="-171450" algn="l" rtl="0">
              <a:spcBef>
                <a:spcPts val="0"/>
              </a:spcBef>
              <a:spcAft>
                <a:spcPts val="0"/>
              </a:spcAft>
              <a:buFontTx/>
              <a:buChar char="-"/>
            </a:pPr>
            <a:r>
              <a:rPr lang="en-HK" sz="1100" b="0" i="0" u="none" strike="noStrike" cap="none" baseline="0" err="1" smtClean="0">
                <a:solidFill>
                  <a:srgbClr val="000000"/>
                </a:solidFill>
                <a:effectLst/>
                <a:latin typeface="Arial"/>
                <a:cs typeface="Arial"/>
                <a:sym typeface="Arial"/>
              </a:rPr>
              <a:t>Retrait</a:t>
            </a:r>
            <a:r>
              <a:rPr lang="en-HK" sz="1100" b="0" i="0" u="none" strike="noStrike" cap="none" baseline="0" smtClean="0">
                <a:solidFill>
                  <a:srgbClr val="000000"/>
                </a:solidFill>
                <a:effectLst/>
                <a:latin typeface="Arial"/>
                <a:cs typeface="Arial"/>
                <a:sym typeface="Arial"/>
              </a:rPr>
              <a:t> des </a:t>
            </a:r>
            <a:r>
              <a:rPr lang="en-HK" sz="1100" b="0" i="0" u="none" strike="noStrike" cap="none" baseline="0" err="1" smtClean="0">
                <a:solidFill>
                  <a:srgbClr val="000000"/>
                </a:solidFill>
                <a:effectLst/>
                <a:latin typeface="Arial"/>
                <a:cs typeface="Arial"/>
                <a:sym typeface="Arial"/>
              </a:rPr>
              <a:t>lignes</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lorsque</a:t>
            </a:r>
            <a:r>
              <a:rPr lang="en-HK" sz="1100" b="0" i="0" u="none" strike="noStrike" cap="none" baseline="0" smtClean="0">
                <a:solidFill>
                  <a:srgbClr val="000000"/>
                </a:solidFill>
                <a:effectLst/>
                <a:latin typeface="Arial"/>
                <a:cs typeface="Arial"/>
                <a:sym typeface="Arial"/>
              </a:rPr>
              <a:t> des </a:t>
            </a:r>
            <a:r>
              <a:rPr lang="en-HK" sz="1100" b="0" i="0" u="none" strike="noStrike" cap="none" baseline="0" err="1" smtClean="0">
                <a:solidFill>
                  <a:srgbClr val="000000"/>
                </a:solidFill>
                <a:effectLst/>
                <a:latin typeface="Arial"/>
                <a:cs typeface="Arial"/>
                <a:sym typeface="Arial"/>
              </a:rPr>
              <a:t>donnees</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essentielles</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sont</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manquantes</a:t>
            </a:r>
            <a:r>
              <a:rPr lang="en-HK" sz="1100" b="0" i="0" u="none" strike="noStrike" cap="none" baseline="0" smtClean="0">
                <a:solidFill>
                  <a:srgbClr val="000000"/>
                </a:solidFill>
                <a:effectLst/>
                <a:latin typeface="Arial"/>
                <a:cs typeface="Arial"/>
                <a:sym typeface="Arial"/>
              </a:rPr>
              <a:t> (code, nom de </a:t>
            </a:r>
            <a:r>
              <a:rPr lang="en-HK" sz="1100" b="0" i="0" u="none" strike="noStrike" cap="none" baseline="0" err="1" smtClean="0">
                <a:solidFill>
                  <a:srgbClr val="000000"/>
                </a:solidFill>
                <a:effectLst/>
                <a:latin typeface="Arial"/>
                <a:cs typeface="Arial"/>
                <a:sym typeface="Arial"/>
              </a:rPr>
              <a:t>produit</a:t>
            </a:r>
            <a:r>
              <a:rPr lang="en-HK" sz="1100" b="0" i="0" u="none" strike="noStrike" cap="none" baseline="0" smtClean="0">
                <a:solidFill>
                  <a:srgbClr val="000000"/>
                </a:solidFill>
                <a:effectLst/>
                <a:latin typeface="Arial"/>
                <a:cs typeface="Arial"/>
                <a:sym typeface="Arial"/>
              </a:rPr>
              <a:t>, date de creation, …)</a:t>
            </a:r>
          </a:p>
          <a:p>
            <a:pPr marL="171450" lvl="0" indent="-171450" algn="l" rtl="0">
              <a:spcBef>
                <a:spcPts val="0"/>
              </a:spcBef>
              <a:spcAft>
                <a:spcPts val="0"/>
              </a:spcAft>
              <a:buFontTx/>
              <a:buChar char="-"/>
            </a:pPr>
            <a:r>
              <a:rPr lang="en-HK" sz="1100" b="0" i="0" u="none" strike="noStrike" cap="none" baseline="0" err="1" smtClean="0">
                <a:solidFill>
                  <a:srgbClr val="000000"/>
                </a:solidFill>
                <a:effectLst/>
                <a:latin typeface="Arial"/>
                <a:cs typeface="Arial"/>
                <a:sym typeface="Arial"/>
              </a:rPr>
              <a:t>Retrait</a:t>
            </a:r>
            <a:r>
              <a:rPr lang="en-HK" sz="1100" b="0" i="0" u="none" strike="noStrike" cap="none" baseline="0" smtClean="0">
                <a:solidFill>
                  <a:srgbClr val="000000"/>
                </a:solidFill>
                <a:effectLst/>
                <a:latin typeface="Arial"/>
                <a:cs typeface="Arial"/>
                <a:sym typeface="Arial"/>
              </a:rPr>
              <a:t> de </a:t>
            </a:r>
            <a:r>
              <a:rPr lang="en-HK" sz="1100" b="0" i="0" u="none" strike="noStrike" cap="none" baseline="0" err="1" smtClean="0">
                <a:solidFill>
                  <a:srgbClr val="000000"/>
                </a:solidFill>
                <a:effectLst/>
                <a:latin typeface="Arial"/>
                <a:cs typeface="Arial"/>
                <a:sym typeface="Arial"/>
              </a:rPr>
              <a:t>donn</a:t>
            </a:r>
            <a:r>
              <a:rPr lang="fr-FR" sz="1100" b="0" i="0" u="none" strike="noStrike" cap="none" baseline="0" err="1" smtClean="0">
                <a:solidFill>
                  <a:srgbClr val="000000"/>
                </a:solidFill>
                <a:effectLst/>
                <a:latin typeface="Arial"/>
                <a:cs typeface="Arial"/>
                <a:sym typeface="Arial"/>
              </a:rPr>
              <a:t>ées</a:t>
            </a:r>
            <a:r>
              <a:rPr lang="fr-FR" sz="1100" b="0" i="0" u="none" strike="noStrike" cap="none" baseline="0" smtClean="0">
                <a:solidFill>
                  <a:srgbClr val="000000"/>
                </a:solidFill>
                <a:effectLst/>
                <a:latin typeface="Arial"/>
                <a:cs typeface="Arial"/>
                <a:sym typeface="Arial"/>
              </a:rPr>
              <a:t> </a:t>
            </a:r>
            <a:r>
              <a:rPr lang="en-HK" sz="1100" b="0" i="0" u="none" strike="noStrike" cap="none" baseline="0" smtClean="0">
                <a:solidFill>
                  <a:srgbClr val="000000"/>
                </a:solidFill>
                <a:effectLst/>
                <a:latin typeface="Arial"/>
                <a:cs typeface="Arial"/>
                <a:sym typeface="Arial"/>
              </a:rPr>
              <a:t>ab</a:t>
            </a:r>
            <a:r>
              <a:rPr lang="fr-FR" sz="1100" b="0" i="0" u="none" strike="noStrike" cap="none" baseline="0" smtClean="0">
                <a:solidFill>
                  <a:srgbClr val="000000"/>
                </a:solidFill>
                <a:effectLst/>
                <a:latin typeface="Arial"/>
                <a:cs typeface="Arial"/>
                <a:sym typeface="Arial"/>
              </a:rPr>
              <a:t>é</a:t>
            </a:r>
            <a:r>
              <a:rPr lang="en-HK" sz="1100" b="0" i="0" u="none" strike="noStrike" cap="none" baseline="0" err="1" smtClean="0">
                <a:solidFill>
                  <a:srgbClr val="000000"/>
                </a:solidFill>
                <a:effectLst/>
                <a:latin typeface="Arial"/>
                <a:cs typeface="Arial"/>
                <a:sym typeface="Arial"/>
              </a:rPr>
              <a:t>rrantes</a:t>
            </a:r>
            <a:r>
              <a:rPr lang="en-HK" sz="1100" b="0" i="0" u="none" strike="noStrike" cap="none" baseline="0" smtClean="0">
                <a:solidFill>
                  <a:srgbClr val="000000"/>
                </a:solidFill>
                <a:effectLst/>
                <a:latin typeface="Arial"/>
                <a:cs typeface="Arial"/>
                <a:sym typeface="Arial"/>
              </a:rPr>
              <a:t> : </a:t>
            </a:r>
            <a:r>
              <a:rPr lang="en-HK" sz="1100" b="0" i="0" u="none" strike="noStrike" cap="none" baseline="0" err="1" smtClean="0">
                <a:solidFill>
                  <a:srgbClr val="000000"/>
                </a:solidFill>
                <a:effectLst/>
                <a:latin typeface="Arial"/>
                <a:cs typeface="Arial"/>
                <a:sym typeface="Arial"/>
              </a:rPr>
              <a:t>valeurs</a:t>
            </a:r>
            <a:r>
              <a:rPr lang="en-HK" sz="1100" b="0" i="0" u="none" strike="noStrike" cap="none" baseline="0" smtClean="0">
                <a:solidFill>
                  <a:srgbClr val="000000"/>
                </a:solidFill>
                <a:effectLst/>
                <a:latin typeface="Arial"/>
                <a:cs typeface="Arial"/>
                <a:sym typeface="Arial"/>
              </a:rPr>
              <a:t> de nutriments &lt; 0 et &gt;100 g, </a:t>
            </a:r>
            <a:r>
              <a:rPr lang="en-HK" sz="1100" b="0" i="0" u="none" strike="noStrike" cap="none" baseline="0" err="1" smtClean="0">
                <a:solidFill>
                  <a:srgbClr val="000000"/>
                </a:solidFill>
                <a:effectLst/>
                <a:latin typeface="Arial"/>
                <a:cs typeface="Arial"/>
                <a:sym typeface="Arial"/>
              </a:rPr>
              <a:t>valeur</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d’energie</a:t>
            </a:r>
            <a:r>
              <a:rPr lang="en-HK" sz="1100" b="0" i="0" u="none" strike="noStrike" cap="none" baseline="0" smtClean="0">
                <a:solidFill>
                  <a:srgbClr val="000000"/>
                </a:solidFill>
                <a:effectLst/>
                <a:latin typeface="Arial"/>
                <a:cs typeface="Arial"/>
                <a:sym typeface="Arial"/>
              </a:rPr>
              <a:t> pour 100g &gt; 3700J (37 x 100g) </a:t>
            </a:r>
            <a:r>
              <a:rPr lang="en-HK" sz="1100" b="0" i="0" u="none" strike="noStrike" cap="none" baseline="0" err="1" smtClean="0">
                <a:solidFill>
                  <a:srgbClr val="000000"/>
                </a:solidFill>
                <a:effectLst/>
                <a:latin typeface="Arial"/>
                <a:cs typeface="Arial"/>
                <a:sym typeface="Arial"/>
              </a:rPr>
              <a:t>ou</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valeur</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d’energie</a:t>
            </a:r>
            <a:r>
              <a:rPr lang="en-HK" sz="1100" b="0" i="0" u="none" strike="noStrike" cap="none" baseline="0" smtClean="0">
                <a:solidFill>
                  <a:srgbClr val="000000"/>
                </a:solidFill>
                <a:effectLst/>
                <a:latin typeface="Arial"/>
                <a:cs typeface="Arial"/>
                <a:sym typeface="Arial"/>
              </a:rPr>
              <a:t> pour 100g &gt; 900kcal (9 x 100g) (</a:t>
            </a:r>
            <a:r>
              <a:rPr lang="en-HK" sz="1100" b="0" i="0" u="none" strike="noStrike" cap="none" baseline="0" err="1" smtClean="0">
                <a:solidFill>
                  <a:srgbClr val="000000"/>
                </a:solidFill>
                <a:effectLst/>
                <a:latin typeface="Arial"/>
                <a:cs typeface="Arial"/>
                <a:sym typeface="Arial"/>
              </a:rPr>
              <a:t>correspondant</a:t>
            </a:r>
            <a:r>
              <a:rPr lang="en-HK" sz="1100" b="0" i="0" u="none" strike="noStrike" cap="none" baseline="0" smtClean="0">
                <a:solidFill>
                  <a:srgbClr val="000000"/>
                </a:solidFill>
                <a:effectLst/>
                <a:latin typeface="Arial"/>
                <a:cs typeface="Arial"/>
                <a:sym typeface="Arial"/>
              </a:rPr>
              <a:t> </a:t>
            </a:r>
            <a:r>
              <a:rPr lang="fr-FR" sz="1100" b="0" i="0" u="none" strike="noStrike" cap="none" baseline="0" smtClean="0">
                <a:solidFill>
                  <a:srgbClr val="000000"/>
                </a:solidFill>
                <a:effectLst/>
                <a:latin typeface="Arial"/>
                <a:cs typeface="Arial"/>
                <a:sym typeface="Arial"/>
              </a:rPr>
              <a:t>à</a:t>
            </a:r>
            <a:r>
              <a:rPr lang="en-HK" sz="1100" b="0" i="0" u="none" strike="noStrike" cap="none" baseline="0" smtClean="0">
                <a:solidFill>
                  <a:srgbClr val="000000"/>
                </a:solidFill>
                <a:effectLst/>
                <a:latin typeface="Arial"/>
                <a:cs typeface="Arial"/>
                <a:sym typeface="Arial"/>
              </a:rPr>
              <a:t> la consummation </a:t>
            </a:r>
            <a:r>
              <a:rPr lang="en-HK" sz="1100" b="0" i="0" u="none" strike="noStrike" cap="none" baseline="0" err="1" smtClean="0">
                <a:solidFill>
                  <a:srgbClr val="000000"/>
                </a:solidFill>
                <a:effectLst/>
                <a:latin typeface="Arial"/>
                <a:cs typeface="Arial"/>
                <a:sym typeface="Arial"/>
              </a:rPr>
              <a:t>journali</a:t>
            </a:r>
            <a:r>
              <a:rPr lang="fr-FR" sz="1100" b="0" i="0" u="none" strike="noStrike" cap="none" baseline="0" smtClean="0">
                <a:solidFill>
                  <a:srgbClr val="000000"/>
                </a:solidFill>
                <a:effectLst/>
                <a:latin typeface="Arial"/>
                <a:cs typeface="Arial"/>
                <a:sym typeface="Arial"/>
              </a:rPr>
              <a:t>ère </a:t>
            </a:r>
            <a:r>
              <a:rPr lang="en-HK" sz="1100" b="0" i="0" u="none" strike="noStrike" cap="none" baseline="0" err="1" smtClean="0">
                <a:solidFill>
                  <a:srgbClr val="000000"/>
                </a:solidFill>
                <a:effectLst/>
                <a:latin typeface="Arial"/>
                <a:cs typeface="Arial"/>
                <a:sym typeface="Arial"/>
              </a:rPr>
              <a:t>d’une</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personne</a:t>
            </a:r>
            <a:r>
              <a:rPr lang="en-HK" sz="1100" b="0" i="0" u="none" strike="noStrike" cap="none" baseline="0" smtClean="0">
                <a:solidFill>
                  <a:srgbClr val="000000"/>
                </a:solidFill>
                <a:effectLst/>
                <a:latin typeface="Arial"/>
                <a:cs typeface="Arial"/>
                <a:sym typeface="Arial"/>
              </a:rPr>
              <a:t> sportive.</a:t>
            </a:r>
          </a:p>
          <a:p>
            <a:pPr marL="171450" lvl="0" indent="-171450" algn="l" rtl="0">
              <a:spcBef>
                <a:spcPts val="0"/>
              </a:spcBef>
              <a:spcAft>
                <a:spcPts val="0"/>
              </a:spcAft>
              <a:buFontTx/>
              <a:buChar char="-"/>
            </a:pPr>
            <a:endParaRPr lang="fr-FR" sz="1100" b="0" i="0" u="none" strike="noStrike" cap="none" smtClean="0">
              <a:solidFill>
                <a:srgbClr val="000000"/>
              </a:solidFill>
              <a:effectLst/>
              <a:latin typeface="Arial"/>
              <a:cs typeface="Arial"/>
              <a:sym typeface="Arial"/>
            </a:endParaRPr>
          </a:p>
        </p:txBody>
      </p:sp>
    </p:spTree>
    <p:extLst>
      <p:ext uri="{BB962C8B-B14F-4D97-AF65-F5344CB8AC3E}">
        <p14:creationId xmlns:p14="http://schemas.microsoft.com/office/powerpoint/2010/main" val="23821339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fr-FR" sz="1100" b="0" i="0" u="none" strike="noStrike" cap="none" smtClean="0">
                <a:solidFill>
                  <a:srgbClr val="000000"/>
                </a:solidFill>
                <a:effectLst/>
                <a:latin typeface="Arial"/>
                <a:cs typeface="Arial"/>
                <a:sym typeface="Arial"/>
              </a:rPr>
              <a:t>Il n’y a cependant que 242305 notes de </a:t>
            </a:r>
            <a:r>
              <a:rPr lang="fr-FR" sz="1100" b="0" i="0" u="none" strike="noStrike" cap="none" err="1" smtClean="0">
                <a:solidFill>
                  <a:srgbClr val="000000"/>
                </a:solidFill>
                <a:effectLst/>
                <a:latin typeface="Arial"/>
                <a:cs typeface="Arial"/>
                <a:sym typeface="Arial"/>
              </a:rPr>
              <a:t>nutriscore</a:t>
            </a:r>
            <a:r>
              <a:rPr lang="fr-FR" sz="1100" b="0" i="0" u="none" strike="noStrike" cap="none" smtClean="0">
                <a:solidFill>
                  <a:srgbClr val="000000"/>
                </a:solidFill>
                <a:effectLst/>
                <a:latin typeface="Arial"/>
                <a:cs typeface="Arial"/>
                <a:sym typeface="Arial"/>
              </a:rPr>
              <a:t> dans la base de donné</a:t>
            </a:r>
            <a:r>
              <a:rPr lang="en-HK" sz="1100" b="0" i="0" u="none" strike="noStrike" cap="none" err="1" smtClean="0">
                <a:solidFill>
                  <a:srgbClr val="000000"/>
                </a:solidFill>
                <a:effectLst/>
                <a:latin typeface="Arial"/>
                <a:cs typeface="Arial"/>
                <a:sym typeface="Arial"/>
              </a:rPr>
              <a:t>es</a:t>
            </a:r>
            <a:r>
              <a:rPr lang="en-HK" sz="1100" b="0" i="0" u="none" strike="noStrike" cap="none" smtClean="0">
                <a:solidFill>
                  <a:srgbClr val="000000"/>
                </a:solidFill>
                <a:effectLst/>
                <a:latin typeface="Arial"/>
                <a:cs typeface="Arial"/>
                <a:sym typeface="Arial"/>
              </a:rPr>
              <a:t>. Nous nous </a:t>
            </a:r>
            <a:r>
              <a:rPr lang="en-HK" sz="1100" b="0" i="0" u="none" strike="noStrike" cap="none" err="1" smtClean="0">
                <a:solidFill>
                  <a:srgbClr val="000000"/>
                </a:solidFill>
                <a:effectLst/>
                <a:latin typeface="Arial"/>
                <a:cs typeface="Arial"/>
                <a:sym typeface="Arial"/>
              </a:rPr>
              <a:t>concentrerons</a:t>
            </a:r>
            <a:r>
              <a:rPr lang="en-HK" sz="1100" b="0" i="0" u="none" strike="noStrike" cap="none" smtClean="0">
                <a:solidFill>
                  <a:srgbClr val="000000"/>
                </a:solidFill>
                <a:effectLst/>
                <a:latin typeface="Arial"/>
                <a:cs typeface="Arial"/>
                <a:sym typeface="Arial"/>
              </a:rPr>
              <a:t> sur </a:t>
            </a:r>
            <a:r>
              <a:rPr lang="en-HK" sz="1100" b="0" i="0" u="none" strike="noStrike" cap="none" err="1" smtClean="0">
                <a:solidFill>
                  <a:srgbClr val="000000"/>
                </a:solidFill>
                <a:effectLst/>
                <a:latin typeface="Arial"/>
                <a:cs typeface="Arial"/>
                <a:sym typeface="Arial"/>
              </a:rPr>
              <a:t>ces</a:t>
            </a:r>
            <a:r>
              <a:rPr lang="en-HK" sz="1100" b="0" i="0" u="none" strike="noStrike" cap="none" smtClean="0">
                <a:solidFill>
                  <a:srgbClr val="000000"/>
                </a:solidFill>
                <a:effectLst/>
                <a:latin typeface="Arial"/>
                <a:cs typeface="Arial"/>
                <a:sym typeface="Arial"/>
              </a:rPr>
              <a:t> </a:t>
            </a:r>
            <a:r>
              <a:rPr lang="en-HK" sz="1100" b="0" i="0" u="none" strike="noStrike" cap="none" err="1" smtClean="0">
                <a:solidFill>
                  <a:srgbClr val="000000"/>
                </a:solidFill>
                <a:effectLst/>
                <a:latin typeface="Arial"/>
                <a:cs typeface="Arial"/>
                <a:sym typeface="Arial"/>
              </a:rPr>
              <a:t>seules</a:t>
            </a:r>
            <a:r>
              <a:rPr lang="en-HK" sz="1100" b="0" i="0" u="none" strike="noStrike" cap="none" smtClean="0">
                <a:solidFill>
                  <a:srgbClr val="000000"/>
                </a:solidFill>
                <a:effectLst/>
                <a:latin typeface="Arial"/>
                <a:cs typeface="Arial"/>
                <a:sym typeface="Arial"/>
              </a:rPr>
              <a:t> </a:t>
            </a:r>
            <a:r>
              <a:rPr lang="en-HK" sz="1100" b="0" i="0" u="none" strike="noStrike" cap="none" err="1" smtClean="0">
                <a:solidFill>
                  <a:srgbClr val="000000"/>
                </a:solidFill>
                <a:effectLst/>
                <a:latin typeface="Arial"/>
                <a:cs typeface="Arial"/>
                <a:sym typeface="Arial"/>
              </a:rPr>
              <a:t>lignes</a:t>
            </a:r>
            <a:r>
              <a:rPr lang="en-HK" sz="1100" b="0" i="0" u="none" strike="noStrike" cap="none" smtClean="0">
                <a:solidFill>
                  <a:srgbClr val="000000"/>
                </a:solidFill>
                <a:effectLst/>
                <a:latin typeface="Arial"/>
                <a:cs typeface="Arial"/>
                <a:sym typeface="Arial"/>
              </a:rPr>
              <a:t> </a:t>
            </a:r>
            <a:r>
              <a:rPr lang="en-HK" sz="1100" b="0" i="0" u="none" strike="noStrike" cap="none" err="1" smtClean="0">
                <a:solidFill>
                  <a:srgbClr val="000000"/>
                </a:solidFill>
                <a:effectLst/>
                <a:latin typeface="Arial"/>
                <a:cs typeface="Arial"/>
                <a:sym typeface="Arial"/>
              </a:rPr>
              <a:t>dans</a:t>
            </a:r>
            <a:r>
              <a:rPr lang="en-HK" sz="1100" b="0" i="0" u="none" strike="noStrike" cap="none" smtClean="0">
                <a:solidFill>
                  <a:srgbClr val="000000"/>
                </a:solidFill>
                <a:effectLst/>
                <a:latin typeface="Arial"/>
                <a:cs typeface="Arial"/>
                <a:sym typeface="Arial"/>
              </a:rPr>
              <a:t> </a:t>
            </a:r>
            <a:r>
              <a:rPr lang="en-HK" sz="1100" b="0" i="0" u="none" strike="noStrike" cap="none" err="1" smtClean="0">
                <a:solidFill>
                  <a:srgbClr val="000000"/>
                </a:solidFill>
                <a:effectLst/>
                <a:latin typeface="Arial"/>
                <a:cs typeface="Arial"/>
                <a:sym typeface="Arial"/>
              </a:rPr>
              <a:t>l’analyse</a:t>
            </a:r>
            <a:r>
              <a:rPr lang="en-HK" sz="1100" b="0" i="0" u="none" strike="noStrike" cap="none" smtClean="0">
                <a:solidFill>
                  <a:srgbClr val="000000"/>
                </a:solidFill>
                <a:effectLst/>
                <a:latin typeface="Arial"/>
                <a:cs typeface="Arial"/>
                <a:sym typeface="Arial"/>
              </a:rPr>
              <a:t> </a:t>
            </a:r>
            <a:r>
              <a:rPr lang="en-HK" sz="1100" b="0" i="0" u="none" strike="noStrike" cap="none" err="1" smtClean="0">
                <a:solidFill>
                  <a:srgbClr val="000000"/>
                </a:solidFill>
                <a:effectLst/>
                <a:latin typeface="Arial"/>
                <a:cs typeface="Arial"/>
                <a:sym typeface="Arial"/>
              </a:rPr>
              <a:t>ainsi</a:t>
            </a:r>
            <a:r>
              <a:rPr lang="en-HK" sz="1100" b="0" i="0" u="none" strike="noStrike" cap="none" baseline="0" smtClean="0">
                <a:solidFill>
                  <a:srgbClr val="000000"/>
                </a:solidFill>
                <a:effectLst/>
                <a:latin typeface="Arial"/>
                <a:cs typeface="Arial"/>
                <a:sym typeface="Arial"/>
              </a:rPr>
              <a:t> que sur les nutriments les plus </a:t>
            </a:r>
            <a:r>
              <a:rPr lang="en-HK" sz="1100" b="0" i="0" u="none" strike="noStrike" cap="none" baseline="0" err="1" smtClean="0">
                <a:solidFill>
                  <a:srgbClr val="000000"/>
                </a:solidFill>
                <a:effectLst/>
                <a:latin typeface="Arial"/>
                <a:cs typeface="Arial"/>
                <a:sym typeface="Arial"/>
              </a:rPr>
              <a:t>repr</a:t>
            </a:r>
            <a:r>
              <a:rPr lang="fr-FR" sz="1100" b="0" i="0" u="none" strike="noStrike" cap="none" baseline="0" err="1" smtClean="0">
                <a:solidFill>
                  <a:srgbClr val="000000"/>
                </a:solidFill>
                <a:effectLst/>
                <a:latin typeface="Arial"/>
                <a:cs typeface="Arial"/>
                <a:sym typeface="Arial"/>
              </a:rPr>
              <a:t>ésentés</a:t>
            </a:r>
            <a:r>
              <a:rPr lang="en-US" sz="1100" b="0" i="0" u="none" strike="noStrike" cap="none" baseline="0" smtClean="0">
                <a:solidFill>
                  <a:srgbClr val="000000"/>
                </a:solidFill>
                <a:effectLst/>
                <a:latin typeface="Arial"/>
                <a:cs typeface="Arial"/>
                <a:sym typeface="Arial"/>
              </a:rPr>
              <a:t> </a:t>
            </a:r>
            <a:r>
              <a:rPr lang="fr-FR" sz="1100" b="0" i="0" u="none" strike="noStrike" cap="none" baseline="0" smtClean="0">
                <a:solidFill>
                  <a:srgbClr val="000000"/>
                </a:solidFill>
                <a:effectLst/>
                <a:latin typeface="Arial"/>
                <a:cs typeface="Arial"/>
                <a:sym typeface="Arial"/>
              </a:rPr>
              <a:t>et plus pertin</a:t>
            </a:r>
            <a:r>
              <a:rPr lang="en-HK" sz="1100" b="0" i="0" u="none" strike="noStrike" cap="none" baseline="0" smtClean="0">
                <a:solidFill>
                  <a:srgbClr val="000000"/>
                </a:solidFill>
                <a:effectLst/>
                <a:latin typeface="Arial"/>
                <a:cs typeface="Arial"/>
                <a:sym typeface="Arial"/>
              </a:rPr>
              <a:t>ents:</a:t>
            </a:r>
          </a:p>
          <a:p>
            <a:pPr marL="171450" lvl="0" indent="-171450" algn="l" rtl="0">
              <a:spcBef>
                <a:spcPts val="0"/>
              </a:spcBef>
              <a:spcAft>
                <a:spcPts val="0"/>
              </a:spcAft>
              <a:buFontTx/>
              <a:buChar char="-"/>
            </a:pPr>
            <a:r>
              <a:rPr lang="fr-FR" sz="1100" b="0" i="0" u="none" strike="noStrike" cap="none" err="1" smtClean="0">
                <a:solidFill>
                  <a:srgbClr val="000000"/>
                </a:solidFill>
                <a:effectLst/>
                <a:latin typeface="Arial"/>
                <a:cs typeface="Arial"/>
                <a:sym typeface="Arial"/>
              </a:rPr>
              <a:t>subset</a:t>
            </a:r>
            <a:r>
              <a:rPr lang="fr-FR" sz="1100" b="0" i="0" u="none" strike="noStrike" cap="none" smtClean="0">
                <a:solidFill>
                  <a:srgbClr val="000000"/>
                </a:solidFill>
                <a:effectLst/>
                <a:latin typeface="Arial"/>
                <a:cs typeface="Arial"/>
                <a:sym typeface="Arial"/>
              </a:rPr>
              <a:t> =["fat_100g","saturated-fat_100g", "carbohydrates_100g","sugars_100g", "fiber_100g", "proteins_100g", "salt_100g","sodium_100g","energy_100g","energy-kcal_100g","nutriscore_score","nutriscore_grade", "</a:t>
            </a:r>
            <a:r>
              <a:rPr lang="fr-FR" sz="1100" b="0" i="0" u="none" strike="noStrike" cap="none" err="1" smtClean="0">
                <a:solidFill>
                  <a:srgbClr val="000000"/>
                </a:solidFill>
                <a:effectLst/>
                <a:latin typeface="Arial"/>
                <a:cs typeface="Arial"/>
                <a:sym typeface="Arial"/>
              </a:rPr>
              <a:t>product_name</a:t>
            </a:r>
            <a:r>
              <a:rPr lang="fr-FR" sz="1100" b="0" i="0" u="none" strike="noStrike" cap="none" smtClean="0">
                <a:solidFill>
                  <a:srgbClr val="000000"/>
                </a:solidFill>
                <a:effectLst/>
                <a:latin typeface="Arial"/>
                <a:cs typeface="Arial"/>
                <a:sym typeface="Arial"/>
              </a:rPr>
              <a:t>"]</a:t>
            </a:r>
          </a:p>
          <a:p>
            <a:pPr marL="171450" lvl="0" indent="-171450" algn="l" rtl="0">
              <a:spcBef>
                <a:spcPts val="0"/>
              </a:spcBef>
              <a:spcAft>
                <a:spcPts val="0"/>
              </a:spcAft>
              <a:buFontTx/>
              <a:buChar char="-"/>
            </a:pPr>
            <a:endParaRPr lang="fr-FR" sz="1100" b="0" i="0" u="none" strike="noStrike" cap="none" smtClean="0">
              <a:solidFill>
                <a:srgbClr val="000000"/>
              </a:solidFill>
              <a:effectLst/>
              <a:latin typeface="Arial"/>
              <a:cs typeface="Arial"/>
              <a:sym typeface="Arial"/>
            </a:endParaRPr>
          </a:p>
        </p:txBody>
      </p:sp>
    </p:spTree>
    <p:extLst>
      <p:ext uri="{BB962C8B-B14F-4D97-AF65-F5344CB8AC3E}">
        <p14:creationId xmlns:p14="http://schemas.microsoft.com/office/powerpoint/2010/main" val="4061313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fr-FR" sz="1100" b="0" i="0" u="none" strike="noStrike" cap="none" smtClean="0">
                <a:solidFill>
                  <a:srgbClr val="000000"/>
                </a:solidFill>
                <a:effectLst/>
                <a:latin typeface="Arial"/>
                <a:cs typeface="Arial"/>
                <a:sym typeface="Arial"/>
              </a:rPr>
              <a:t>Les</a:t>
            </a:r>
            <a:r>
              <a:rPr lang="fr-FR" sz="1100" b="0" i="0" u="none" strike="noStrike" cap="none" baseline="0" smtClean="0">
                <a:solidFill>
                  <a:srgbClr val="000000"/>
                </a:solidFill>
                <a:effectLst/>
                <a:latin typeface="Arial"/>
                <a:cs typeface="Arial"/>
                <a:sym typeface="Arial"/>
              </a:rPr>
              <a:t> valeurs non nulles se sont </a:t>
            </a:r>
            <a:r>
              <a:rPr lang="fr-FR" sz="1100" b="0" i="0" u="none" strike="noStrike" cap="none" baseline="0" err="1" smtClean="0">
                <a:solidFill>
                  <a:srgbClr val="000000"/>
                </a:solidFill>
                <a:effectLst/>
                <a:latin typeface="Arial"/>
                <a:cs typeface="Arial"/>
                <a:sym typeface="Arial"/>
              </a:rPr>
              <a:t>grandements</a:t>
            </a:r>
            <a:r>
              <a:rPr lang="fr-FR" sz="1100" b="0" i="0" u="none" strike="noStrike" cap="none" baseline="0" smtClean="0">
                <a:solidFill>
                  <a:srgbClr val="000000"/>
                </a:solidFill>
                <a:effectLst/>
                <a:latin typeface="Arial"/>
                <a:cs typeface="Arial"/>
                <a:sym typeface="Arial"/>
              </a:rPr>
              <a:t> amé</a:t>
            </a:r>
            <a:r>
              <a:rPr lang="en-HK" sz="1100" b="0" i="0" u="none" strike="noStrike" cap="none" baseline="0" err="1" smtClean="0">
                <a:solidFill>
                  <a:srgbClr val="000000"/>
                </a:solidFill>
                <a:effectLst/>
                <a:latin typeface="Arial"/>
                <a:cs typeface="Arial"/>
                <a:sym typeface="Arial"/>
              </a:rPr>
              <a:t>lior</a:t>
            </a:r>
            <a:r>
              <a:rPr lang="fr-FR" sz="1100" b="0" i="0" u="none" strike="noStrike" cap="none" baseline="0" err="1" smtClean="0">
                <a:solidFill>
                  <a:srgbClr val="000000"/>
                </a:solidFill>
                <a:effectLst/>
                <a:latin typeface="Arial"/>
                <a:cs typeface="Arial"/>
                <a:sym typeface="Arial"/>
              </a:rPr>
              <a:t>ées</a:t>
            </a:r>
            <a:r>
              <a:rPr lang="en-HK" sz="1100" b="0" i="0" u="none" strike="noStrike" cap="none" baseline="0" smtClean="0">
                <a:solidFill>
                  <a:srgbClr val="000000"/>
                </a:solidFill>
                <a:effectLst/>
                <a:latin typeface="Arial"/>
                <a:cs typeface="Arial"/>
                <a:sym typeface="Arial"/>
              </a:rPr>
              <a:t>. Il </a:t>
            </a:r>
            <a:r>
              <a:rPr lang="en-HK" sz="1100" b="0" i="0" u="none" strike="noStrike" cap="none" baseline="0" err="1" smtClean="0">
                <a:solidFill>
                  <a:srgbClr val="000000"/>
                </a:solidFill>
                <a:effectLst/>
                <a:latin typeface="Arial"/>
                <a:cs typeface="Arial"/>
                <a:sym typeface="Arial"/>
              </a:rPr>
              <a:t>reste</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toutefois</a:t>
            </a:r>
            <a:r>
              <a:rPr lang="en-HK" sz="1100" b="0" i="0" u="none" strike="noStrike" cap="none" baseline="0" smtClean="0">
                <a:solidFill>
                  <a:srgbClr val="000000"/>
                </a:solidFill>
                <a:effectLst/>
                <a:latin typeface="Arial"/>
                <a:cs typeface="Arial"/>
                <a:sym typeface="Arial"/>
              </a:rPr>
              <a:t> encore beaucoup de </a:t>
            </a:r>
            <a:r>
              <a:rPr lang="en-HK" sz="1100" b="0" i="0" u="none" strike="noStrike" cap="none" baseline="0" err="1" smtClean="0">
                <a:solidFill>
                  <a:srgbClr val="000000"/>
                </a:solidFill>
                <a:effectLst/>
                <a:latin typeface="Arial"/>
                <a:cs typeface="Arial"/>
                <a:sym typeface="Arial"/>
              </a:rPr>
              <a:t>valeurs</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tr</a:t>
            </a:r>
            <a:r>
              <a:rPr lang="fr-FR" sz="1100" b="0" i="0" u="none" strike="noStrike" cap="none" baseline="0" smtClean="0">
                <a:solidFill>
                  <a:srgbClr val="000000"/>
                </a:solidFill>
                <a:effectLst/>
                <a:latin typeface="Arial"/>
                <a:cs typeface="Arial"/>
                <a:sym typeface="Arial"/>
              </a:rPr>
              <a:t>ès difficiles à interpoler ou corriger.</a:t>
            </a:r>
          </a:p>
          <a:p>
            <a:pPr marL="171450" lvl="0" indent="-171450" algn="l" rtl="0">
              <a:spcBef>
                <a:spcPts val="0"/>
              </a:spcBef>
              <a:spcAft>
                <a:spcPts val="0"/>
              </a:spcAft>
              <a:buFontTx/>
              <a:buChar char="-"/>
            </a:pPr>
            <a:r>
              <a:rPr lang="fr-FR" sz="1100" b="0" i="0" u="none" strike="noStrike" cap="none" baseline="0" smtClean="0">
                <a:solidFill>
                  <a:srgbClr val="000000"/>
                </a:solidFill>
                <a:effectLst/>
                <a:latin typeface="Arial"/>
                <a:cs typeface="Arial"/>
                <a:sym typeface="Arial"/>
              </a:rPr>
              <a:t>On verra plus tard dans l’analyse que les grandeurs des fibres sont né</a:t>
            </a:r>
            <a:r>
              <a:rPr lang="en-HK" sz="1100" b="0" i="0" u="none" strike="noStrike" cap="none" baseline="0" err="1" smtClean="0">
                <a:solidFill>
                  <a:srgbClr val="000000"/>
                </a:solidFill>
                <a:effectLst/>
                <a:latin typeface="Arial"/>
                <a:cs typeface="Arial"/>
                <a:sym typeface="Arial"/>
              </a:rPr>
              <a:t>gligeables</a:t>
            </a:r>
            <a:r>
              <a:rPr lang="en-HK" sz="1100" b="0" i="0" u="none" strike="noStrike" cap="none" baseline="0" smtClean="0">
                <a:solidFill>
                  <a:srgbClr val="000000"/>
                </a:solidFill>
                <a:effectLst/>
                <a:latin typeface="Arial"/>
                <a:cs typeface="Arial"/>
                <a:sym typeface="Arial"/>
              </a:rPr>
              <a:t> pour des </a:t>
            </a:r>
            <a:r>
              <a:rPr lang="en-HK" sz="1100" b="0" i="0" u="none" strike="noStrike" cap="none" baseline="0" err="1" smtClean="0">
                <a:solidFill>
                  <a:srgbClr val="000000"/>
                </a:solidFill>
                <a:effectLst/>
                <a:latin typeface="Arial"/>
                <a:cs typeface="Arial"/>
                <a:sym typeface="Arial"/>
              </a:rPr>
              <a:t>produits</a:t>
            </a:r>
            <a:r>
              <a:rPr lang="en-HK" sz="1100" b="0" i="0" u="none" strike="noStrike" cap="none" baseline="0" smtClean="0">
                <a:solidFill>
                  <a:srgbClr val="000000"/>
                </a:solidFill>
                <a:effectLst/>
                <a:latin typeface="Arial"/>
                <a:cs typeface="Arial"/>
                <a:sym typeface="Arial"/>
              </a:rPr>
              <a:t> de </a:t>
            </a:r>
            <a:r>
              <a:rPr lang="en-HK" sz="1100" b="0" i="0" u="none" strike="noStrike" cap="none" baseline="0" err="1" smtClean="0">
                <a:solidFill>
                  <a:srgbClr val="000000"/>
                </a:solidFill>
                <a:effectLst/>
                <a:latin typeface="Arial"/>
                <a:cs typeface="Arial"/>
                <a:sym typeface="Arial"/>
              </a:rPr>
              <a:t>nutriscore</a:t>
            </a:r>
            <a:r>
              <a:rPr lang="en-HK" sz="1100" b="0" i="0" u="none" strike="noStrike" cap="none" baseline="0" smtClean="0">
                <a:solidFill>
                  <a:srgbClr val="000000"/>
                </a:solidFill>
                <a:effectLst/>
                <a:latin typeface="Arial"/>
                <a:cs typeface="Arial"/>
                <a:sym typeface="Arial"/>
              </a:rPr>
              <a:t> D </a:t>
            </a:r>
            <a:r>
              <a:rPr lang="en-HK" sz="1100" b="0" i="0" u="none" strike="noStrike" cap="none" baseline="0" err="1" smtClean="0">
                <a:solidFill>
                  <a:srgbClr val="000000"/>
                </a:solidFill>
                <a:effectLst/>
                <a:latin typeface="Arial"/>
                <a:cs typeface="Arial"/>
                <a:sym typeface="Arial"/>
              </a:rPr>
              <a:t>ou</a:t>
            </a:r>
            <a:r>
              <a:rPr lang="en-HK" sz="1100" b="0" i="0" u="none" strike="noStrike" cap="none" baseline="0" smtClean="0">
                <a:solidFill>
                  <a:srgbClr val="000000"/>
                </a:solidFill>
                <a:effectLst/>
                <a:latin typeface="Arial"/>
                <a:cs typeface="Arial"/>
                <a:sym typeface="Arial"/>
              </a:rPr>
              <a:t> E et les </a:t>
            </a:r>
            <a:r>
              <a:rPr lang="en-HK" sz="1100" b="0" i="0" u="none" strike="noStrike" cap="none" baseline="0" err="1" smtClean="0">
                <a:solidFill>
                  <a:srgbClr val="000000"/>
                </a:solidFill>
                <a:effectLst/>
                <a:latin typeface="Arial"/>
                <a:cs typeface="Arial"/>
                <a:sym typeface="Arial"/>
              </a:rPr>
              <a:t>NaN</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seront</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remplac</a:t>
            </a:r>
            <a:r>
              <a:rPr lang="fr-FR" sz="1100" b="0" i="0" u="none" strike="noStrike" cap="none" baseline="0" smtClean="0">
                <a:solidFill>
                  <a:srgbClr val="000000"/>
                </a:solidFill>
                <a:effectLst/>
                <a:latin typeface="Arial"/>
                <a:cs typeface="Arial"/>
                <a:sym typeface="Arial"/>
              </a:rPr>
              <a:t>é</a:t>
            </a:r>
            <a:r>
              <a:rPr lang="en-HK" sz="1100" b="0" i="0" u="none" strike="noStrike" cap="none" baseline="0" smtClean="0">
                <a:solidFill>
                  <a:srgbClr val="000000"/>
                </a:solidFill>
                <a:effectLst/>
                <a:latin typeface="Arial"/>
                <a:cs typeface="Arial"/>
                <a:sym typeface="Arial"/>
              </a:rPr>
              <a:t>s par des z</a:t>
            </a:r>
            <a:r>
              <a:rPr lang="fr-FR" sz="1100" b="0" i="0" u="none" strike="noStrike" cap="none" baseline="0" smtClean="0">
                <a:solidFill>
                  <a:srgbClr val="000000"/>
                </a:solidFill>
                <a:effectLst/>
                <a:latin typeface="Arial"/>
                <a:cs typeface="Arial"/>
                <a:sym typeface="Arial"/>
              </a:rPr>
              <a:t>é</a:t>
            </a:r>
            <a:r>
              <a:rPr lang="en-HK" sz="1100" b="0" i="0" u="none" strike="noStrike" cap="none" baseline="0" err="1" smtClean="0">
                <a:solidFill>
                  <a:srgbClr val="000000"/>
                </a:solidFill>
                <a:effectLst/>
                <a:latin typeface="Arial"/>
                <a:cs typeface="Arial"/>
                <a:sym typeface="Arial"/>
              </a:rPr>
              <a:t>ros</a:t>
            </a:r>
            <a:r>
              <a:rPr lang="en-HK" sz="1100" b="0" i="0" u="none" strike="noStrike" cap="none" baseline="0" smtClean="0">
                <a:solidFill>
                  <a:srgbClr val="000000"/>
                </a:solidFill>
                <a:effectLst/>
                <a:latin typeface="Arial"/>
                <a:cs typeface="Arial"/>
                <a:sym typeface="Arial"/>
              </a:rPr>
              <a:t>. </a:t>
            </a:r>
          </a:p>
          <a:p>
            <a:pPr marL="171450" lvl="0" indent="-171450" algn="l" rtl="0">
              <a:spcBef>
                <a:spcPts val="0"/>
              </a:spcBef>
              <a:spcAft>
                <a:spcPts val="0"/>
              </a:spcAft>
              <a:buFontTx/>
              <a:buChar char="-"/>
            </a:pPr>
            <a:r>
              <a:rPr lang="en-HK" sz="1100" b="0" i="0" u="none" strike="noStrike" cap="none" baseline="0" err="1" smtClean="0">
                <a:solidFill>
                  <a:srgbClr val="000000"/>
                </a:solidFill>
                <a:effectLst/>
                <a:latin typeface="Arial"/>
                <a:cs typeface="Arial"/>
                <a:sym typeface="Arial"/>
              </a:rPr>
              <a:t>Enfin</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une</a:t>
            </a:r>
            <a:r>
              <a:rPr lang="en-HK" sz="1100" b="0" i="0" u="none" strike="noStrike" cap="none" baseline="0" smtClean="0">
                <a:solidFill>
                  <a:srgbClr val="000000"/>
                </a:solidFill>
                <a:effectLst/>
                <a:latin typeface="Arial"/>
                <a:cs typeface="Arial"/>
                <a:sym typeface="Arial"/>
              </a:rPr>
              <a:t> interpolations par KNN (plus </a:t>
            </a:r>
            <a:r>
              <a:rPr lang="en-HK" sz="1100" b="0" i="0" u="none" strike="noStrike" cap="none" baseline="0" err="1" smtClean="0">
                <a:solidFill>
                  <a:srgbClr val="000000"/>
                </a:solidFill>
                <a:effectLst/>
                <a:latin typeface="Arial"/>
                <a:cs typeface="Arial"/>
                <a:sym typeface="Arial"/>
              </a:rPr>
              <a:t>proches</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voisins</a:t>
            </a:r>
            <a:r>
              <a:rPr lang="en-HK" sz="1100" b="0" i="0" u="none" strike="noStrike" cap="none" baseline="0" smtClean="0">
                <a:solidFill>
                  <a:srgbClr val="000000"/>
                </a:solidFill>
                <a:effectLst/>
                <a:latin typeface="Arial"/>
                <a:cs typeface="Arial"/>
                <a:sym typeface="Arial"/>
              </a:rPr>
              <a:t> K=5 </a:t>
            </a:r>
            <a:r>
              <a:rPr lang="en-HK" sz="1100" b="0" i="0" u="none" strike="noStrike" cap="none" baseline="0" err="1" smtClean="0">
                <a:solidFill>
                  <a:srgbClr val="000000"/>
                </a:solidFill>
                <a:effectLst/>
                <a:latin typeface="Arial"/>
                <a:cs typeface="Arial"/>
                <a:sym typeface="Arial"/>
              </a:rPr>
              <a:t>est</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appliqu</a:t>
            </a:r>
            <a:r>
              <a:rPr lang="fr-FR" sz="1100" b="0" i="0" u="none" strike="noStrike" cap="none" baseline="0" smtClean="0">
                <a:solidFill>
                  <a:srgbClr val="000000"/>
                </a:solidFill>
                <a:effectLst/>
                <a:latin typeface="Arial"/>
                <a:cs typeface="Arial"/>
                <a:sym typeface="Arial"/>
              </a:rPr>
              <a:t>é</a:t>
            </a:r>
            <a:r>
              <a:rPr lang="en-HK" sz="1100" b="0" i="0" u="none" strike="noStrike" cap="none" baseline="0" smtClean="0">
                <a:solidFill>
                  <a:srgbClr val="000000"/>
                </a:solidFill>
                <a:effectLst/>
                <a:latin typeface="Arial"/>
                <a:cs typeface="Arial"/>
                <a:sym typeface="Arial"/>
              </a:rPr>
              <a:t> sur un sous ensemble de 7 </a:t>
            </a:r>
            <a:r>
              <a:rPr lang="en-HK" sz="1100" b="0" i="0" u="none" strike="noStrike" cap="none" baseline="0" err="1" smtClean="0">
                <a:solidFill>
                  <a:srgbClr val="000000"/>
                </a:solidFill>
                <a:effectLst/>
                <a:latin typeface="Arial"/>
                <a:cs typeface="Arial"/>
                <a:sym typeface="Arial"/>
              </a:rPr>
              <a:t>colonnes</a:t>
            </a:r>
            <a:r>
              <a:rPr lang="en-HK" sz="1100" b="0" i="0" u="none" strike="noStrike" cap="none" baseline="0" smtClean="0">
                <a:solidFill>
                  <a:srgbClr val="000000"/>
                </a:solidFill>
                <a:effectLst/>
                <a:latin typeface="Arial"/>
                <a:cs typeface="Arial"/>
                <a:sym typeface="Arial"/>
              </a:rPr>
              <a:t> et 200000 </a:t>
            </a:r>
            <a:r>
              <a:rPr lang="en-HK" sz="1100" b="0" i="0" u="none" strike="noStrike" cap="none" baseline="0" err="1" smtClean="0">
                <a:solidFill>
                  <a:srgbClr val="000000"/>
                </a:solidFill>
                <a:effectLst/>
                <a:latin typeface="Arial"/>
                <a:cs typeface="Arial"/>
                <a:sym typeface="Arial"/>
              </a:rPr>
              <a:t>lignes</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homog</a:t>
            </a:r>
            <a:r>
              <a:rPr lang="fr-FR" sz="1100" b="0" i="0" u="none" strike="noStrike" cap="none" baseline="0" err="1" smtClean="0">
                <a:solidFill>
                  <a:srgbClr val="000000"/>
                </a:solidFill>
                <a:effectLst/>
                <a:latin typeface="Arial"/>
                <a:cs typeface="Arial"/>
                <a:sym typeface="Arial"/>
              </a:rPr>
              <a:t>èn</a:t>
            </a:r>
            <a:r>
              <a:rPr lang="en-HK" sz="1100" b="0" i="0" u="none" strike="noStrike" cap="none" baseline="0" err="1" smtClean="0">
                <a:solidFill>
                  <a:srgbClr val="000000"/>
                </a:solidFill>
                <a:effectLst/>
                <a:latin typeface="Arial"/>
                <a:cs typeface="Arial"/>
                <a:sym typeface="Arial"/>
              </a:rPr>
              <a:t>es</a:t>
            </a:r>
            <a:r>
              <a:rPr lang="en-HK" sz="1100" b="0" i="0" u="none" strike="noStrike" cap="none" baseline="0" smtClean="0">
                <a:solidFill>
                  <a:srgbClr val="000000"/>
                </a:solidFill>
                <a:effectLst/>
                <a:latin typeface="Arial"/>
                <a:cs typeface="Arial"/>
                <a:sym typeface="Arial"/>
              </a:rPr>
              <a:t> : fat_100g, sugars_100g, fiber_100g, proteins_100g, energy_100g (Joules) </a:t>
            </a:r>
            <a:r>
              <a:rPr lang="en-HK" sz="1100" b="0" i="0" u="none" strike="noStrike" cap="none" baseline="0" err="1" smtClean="0">
                <a:solidFill>
                  <a:srgbClr val="000000"/>
                </a:solidFill>
                <a:effectLst/>
                <a:latin typeface="Arial"/>
                <a:cs typeface="Arial"/>
                <a:sym typeface="Arial"/>
              </a:rPr>
              <a:t>nutriscore</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valeurs</a:t>
            </a:r>
            <a:r>
              <a:rPr lang="en-HK" sz="1100" b="0" i="0" u="none" strike="noStrike" cap="none" baseline="0" smtClean="0">
                <a:solidFill>
                  <a:srgbClr val="000000"/>
                </a:solidFill>
                <a:effectLst/>
                <a:latin typeface="Arial"/>
                <a:cs typeface="Arial"/>
                <a:sym typeface="Arial"/>
              </a:rPr>
              <a:t> float), </a:t>
            </a:r>
            <a:r>
              <a:rPr lang="en-HK" sz="1100" b="0" i="0" u="none" strike="noStrike" cap="none" baseline="0" err="1" smtClean="0">
                <a:solidFill>
                  <a:srgbClr val="000000"/>
                </a:solidFill>
                <a:effectLst/>
                <a:latin typeface="Arial"/>
                <a:cs typeface="Arial"/>
                <a:sym typeface="Arial"/>
              </a:rPr>
              <a:t>nutriscore</a:t>
            </a:r>
            <a:r>
              <a:rPr lang="en-HK" sz="1100" b="0" i="0" u="none" strike="noStrike" cap="none" baseline="0" smtClean="0">
                <a:solidFill>
                  <a:srgbClr val="000000"/>
                </a:solidFill>
                <a:effectLst/>
                <a:latin typeface="Arial"/>
                <a:cs typeface="Arial"/>
                <a:sym typeface="Arial"/>
              </a:rPr>
              <a:t> (note entre A et E)</a:t>
            </a:r>
            <a:endParaRPr lang="fr-FR" sz="1100" b="0" i="0" u="none" strike="noStrike" cap="none" smtClean="0">
              <a:solidFill>
                <a:srgbClr val="000000"/>
              </a:solidFill>
              <a:effectLst/>
              <a:latin typeface="Arial"/>
              <a:cs typeface="Arial"/>
              <a:sym typeface="Arial"/>
            </a:endParaRPr>
          </a:p>
        </p:txBody>
      </p:sp>
    </p:spTree>
    <p:extLst>
      <p:ext uri="{BB962C8B-B14F-4D97-AF65-F5344CB8AC3E}">
        <p14:creationId xmlns:p14="http://schemas.microsoft.com/office/powerpoint/2010/main" val="3807554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6157fab5e6_4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6157fab5e6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HK" err="1" smtClean="0"/>
              <a:t>Dans</a:t>
            </a:r>
            <a:r>
              <a:rPr lang="en-HK" baseline="0" smtClean="0"/>
              <a:t> </a:t>
            </a:r>
            <a:r>
              <a:rPr lang="en-HK" baseline="0" err="1" smtClean="0"/>
              <a:t>projet</a:t>
            </a:r>
            <a:r>
              <a:rPr lang="en-HK" baseline="0" smtClean="0"/>
              <a:t>, un lien</a:t>
            </a:r>
            <a:endParaRPr/>
          </a:p>
        </p:txBody>
      </p:sp>
    </p:spTree>
    <p:extLst>
      <p:ext uri="{BB962C8B-B14F-4D97-AF65-F5344CB8AC3E}">
        <p14:creationId xmlns:p14="http://schemas.microsoft.com/office/powerpoint/2010/main" val="3791787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fr-FR" sz="1100" b="0" i="0" u="none" strike="noStrike" cap="none" smtClean="0">
                <a:solidFill>
                  <a:srgbClr val="000000"/>
                </a:solidFill>
                <a:effectLst/>
                <a:latin typeface="Arial"/>
                <a:cs typeface="Arial"/>
                <a:sym typeface="Arial"/>
              </a:rPr>
              <a:t>La</a:t>
            </a:r>
            <a:r>
              <a:rPr lang="fr-FR" sz="1100" b="0" i="0" u="none" strike="noStrike" cap="none" baseline="0" smtClean="0">
                <a:solidFill>
                  <a:srgbClr val="000000"/>
                </a:solidFill>
                <a:effectLst/>
                <a:latin typeface="Arial"/>
                <a:cs typeface="Arial"/>
                <a:sym typeface="Arial"/>
              </a:rPr>
              <a:t> distribution des </a:t>
            </a:r>
            <a:r>
              <a:rPr lang="fr-FR" sz="1100" b="0" i="0" u="none" strike="noStrike" cap="none" baseline="0" err="1" smtClean="0">
                <a:solidFill>
                  <a:srgbClr val="000000"/>
                </a:solidFill>
                <a:effectLst/>
                <a:latin typeface="Arial"/>
                <a:cs typeface="Arial"/>
                <a:sym typeface="Arial"/>
              </a:rPr>
              <a:t>nutriscores</a:t>
            </a:r>
            <a:r>
              <a:rPr lang="fr-FR" sz="1100" b="0" i="0" u="none" strike="noStrike" cap="none" baseline="0" smtClean="0">
                <a:solidFill>
                  <a:srgbClr val="000000"/>
                </a:solidFill>
                <a:effectLst/>
                <a:latin typeface="Arial"/>
                <a:cs typeface="Arial"/>
                <a:sym typeface="Arial"/>
              </a:rPr>
              <a:t> pour l’ensemble des produits n’est pas uniforme. On voit que les produits de </a:t>
            </a:r>
            <a:r>
              <a:rPr lang="fr-FR" sz="1100" b="0" i="0" u="none" strike="noStrike" cap="none" baseline="0" err="1" smtClean="0">
                <a:solidFill>
                  <a:srgbClr val="000000"/>
                </a:solidFill>
                <a:effectLst/>
                <a:latin typeface="Arial"/>
                <a:cs typeface="Arial"/>
                <a:sym typeface="Arial"/>
              </a:rPr>
              <a:t>nutriscore</a:t>
            </a:r>
            <a:r>
              <a:rPr lang="fr-FR" sz="1100" b="0" i="0" u="none" strike="noStrike" cap="none" baseline="0" smtClean="0">
                <a:solidFill>
                  <a:srgbClr val="000000"/>
                </a:solidFill>
                <a:effectLst/>
                <a:latin typeface="Arial"/>
                <a:cs typeface="Arial"/>
                <a:sym typeface="Arial"/>
              </a:rPr>
              <a:t> C, D, E y sont </a:t>
            </a:r>
            <a:r>
              <a:rPr lang="fr-FR" sz="1100" b="0" i="0" u="none" strike="noStrike" cap="none" baseline="0" err="1" smtClean="0">
                <a:solidFill>
                  <a:srgbClr val="000000"/>
                </a:solidFill>
                <a:effectLst/>
                <a:latin typeface="Arial"/>
                <a:cs typeface="Arial"/>
                <a:sym typeface="Arial"/>
              </a:rPr>
              <a:t>sur-représentés</a:t>
            </a:r>
            <a:r>
              <a:rPr lang="en-HK" sz="1100" b="0" i="0" u="none" strike="noStrike" cap="none" baseline="0" smtClean="0">
                <a:solidFill>
                  <a:srgbClr val="000000"/>
                </a:solidFill>
                <a:effectLst/>
                <a:latin typeface="Arial"/>
                <a:cs typeface="Arial"/>
                <a:sym typeface="Arial"/>
              </a:rPr>
              <a:t>. (les </a:t>
            </a:r>
            <a:r>
              <a:rPr lang="en-HK" sz="1100" b="0" i="0" u="none" strike="noStrike" cap="none" baseline="0" err="1" smtClean="0">
                <a:solidFill>
                  <a:srgbClr val="000000"/>
                </a:solidFill>
                <a:effectLst/>
                <a:latin typeface="Arial"/>
                <a:cs typeface="Arial"/>
                <a:sym typeface="Arial"/>
              </a:rPr>
              <a:t>donnees</a:t>
            </a:r>
            <a:r>
              <a:rPr lang="en-HK" sz="1100" b="0" i="0" u="none" strike="noStrike" cap="none" baseline="0" smtClean="0">
                <a:solidFill>
                  <a:srgbClr val="000000"/>
                </a:solidFill>
                <a:effectLst/>
                <a:latin typeface="Arial"/>
                <a:cs typeface="Arial"/>
                <a:sym typeface="Arial"/>
              </a:rPr>
              <a:t> fibres_100g et </a:t>
            </a:r>
            <a:r>
              <a:rPr lang="en-HK" sz="1100" b="0" i="0" u="none" strike="noStrike" cap="none" baseline="0" err="1" smtClean="0">
                <a:solidFill>
                  <a:srgbClr val="000000"/>
                </a:solidFill>
                <a:effectLst/>
                <a:latin typeface="Arial"/>
                <a:cs typeface="Arial"/>
                <a:sym typeface="Arial"/>
              </a:rPr>
              <a:t>proteines</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sont</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moins</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fiables</a:t>
            </a:r>
            <a:r>
              <a:rPr lang="en-HK" sz="1100" b="0" i="0" u="none" strike="noStrike" cap="none" baseline="0" smtClean="0">
                <a:solidFill>
                  <a:srgbClr val="000000"/>
                </a:solidFill>
                <a:effectLst/>
                <a:latin typeface="Arial"/>
                <a:cs typeface="Arial"/>
                <a:sym typeface="Arial"/>
              </a:rPr>
              <a:t> que fat, sugar </a:t>
            </a:r>
            <a:r>
              <a:rPr lang="en-HK" sz="1100" b="0" i="0" u="none" strike="noStrike" cap="none" baseline="0" err="1" smtClean="0">
                <a:solidFill>
                  <a:srgbClr val="000000"/>
                </a:solidFill>
                <a:effectLst/>
                <a:latin typeface="Arial"/>
                <a:cs typeface="Arial"/>
                <a:sym typeface="Arial"/>
              </a:rPr>
              <a:t>ou</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energie</a:t>
            </a:r>
            <a:r>
              <a:rPr lang="en-HK" sz="1100" b="0" i="0" u="none" strike="noStrike" cap="none" baseline="0" smtClean="0">
                <a:solidFill>
                  <a:srgbClr val="000000"/>
                </a:solidFill>
                <a:effectLst/>
                <a:latin typeface="Arial"/>
                <a:cs typeface="Arial"/>
                <a:sym typeface="Arial"/>
              </a:rPr>
              <a:t>)</a:t>
            </a:r>
          </a:p>
          <a:p>
            <a:pPr marL="171450" lvl="0" indent="-171450" algn="l" rtl="0">
              <a:spcBef>
                <a:spcPts val="0"/>
              </a:spcBef>
              <a:spcAft>
                <a:spcPts val="0"/>
              </a:spcAft>
              <a:buFontTx/>
              <a:buChar char="-"/>
            </a:pPr>
            <a:r>
              <a:rPr lang="en-HK" sz="1100" b="0" i="0" u="none" strike="noStrike" cap="none" baseline="0" smtClean="0">
                <a:solidFill>
                  <a:srgbClr val="000000"/>
                </a:solidFill>
                <a:effectLst/>
                <a:latin typeface="Arial"/>
                <a:cs typeface="Arial"/>
                <a:sym typeface="Arial"/>
              </a:rPr>
              <a:t>On </a:t>
            </a:r>
            <a:r>
              <a:rPr lang="en-HK" sz="1100" b="0" i="0" u="none" strike="noStrike" cap="none" baseline="0" err="1" smtClean="0">
                <a:solidFill>
                  <a:srgbClr val="000000"/>
                </a:solidFill>
                <a:effectLst/>
                <a:latin typeface="Arial"/>
                <a:cs typeface="Arial"/>
                <a:sym typeface="Arial"/>
              </a:rPr>
              <a:t>peut</a:t>
            </a:r>
            <a:r>
              <a:rPr lang="en-HK" sz="1100" b="0" i="0" u="none" strike="noStrike" cap="none" baseline="0" smtClean="0">
                <a:solidFill>
                  <a:srgbClr val="000000"/>
                </a:solidFill>
                <a:effectLst/>
                <a:latin typeface="Arial"/>
                <a:cs typeface="Arial"/>
                <a:sym typeface="Arial"/>
              </a:rPr>
              <a:t> re-</a:t>
            </a:r>
            <a:r>
              <a:rPr lang="en-HK" sz="1100" b="0" i="0" u="none" strike="noStrike" cap="none" baseline="0" err="1" smtClean="0">
                <a:solidFill>
                  <a:srgbClr val="000000"/>
                </a:solidFill>
                <a:effectLst/>
                <a:latin typeface="Arial"/>
                <a:cs typeface="Arial"/>
                <a:sym typeface="Arial"/>
              </a:rPr>
              <a:t>echantilloner</a:t>
            </a:r>
            <a:r>
              <a:rPr lang="en-HK" sz="1100" b="0" i="0" u="none" strike="noStrike" cap="none" baseline="0" smtClean="0">
                <a:solidFill>
                  <a:srgbClr val="000000"/>
                </a:solidFill>
                <a:effectLst/>
                <a:latin typeface="Arial"/>
                <a:cs typeface="Arial"/>
                <a:sym typeface="Arial"/>
              </a:rPr>
              <a:t> la base </a:t>
            </a:r>
            <a:r>
              <a:rPr lang="en-HK" sz="1100" b="0" i="0" u="none" strike="noStrike" cap="none" baseline="0" err="1" smtClean="0">
                <a:solidFill>
                  <a:srgbClr val="000000"/>
                </a:solidFill>
                <a:effectLst/>
                <a:latin typeface="Arial"/>
                <a:cs typeface="Arial"/>
                <a:sym typeface="Arial"/>
              </a:rPr>
              <a:t>en</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uniformisant</a:t>
            </a:r>
            <a:r>
              <a:rPr lang="en-HK" sz="1100" b="0" i="0" u="none" strike="noStrike" cap="none" baseline="0" smtClean="0">
                <a:solidFill>
                  <a:srgbClr val="000000"/>
                </a:solidFill>
                <a:effectLst/>
                <a:latin typeface="Arial"/>
                <a:cs typeface="Arial"/>
                <a:sym typeface="Arial"/>
              </a:rPr>
              <a:t> la distribution</a:t>
            </a:r>
            <a:endParaRPr lang="fr-FR" sz="1100" b="0" i="0" u="none" strike="noStrike" cap="none" smtClean="0">
              <a:solidFill>
                <a:srgbClr val="000000"/>
              </a:solidFill>
              <a:effectLst/>
              <a:latin typeface="Arial"/>
              <a:cs typeface="Arial"/>
              <a:sym typeface="Arial"/>
            </a:endParaRPr>
          </a:p>
        </p:txBody>
      </p:sp>
    </p:spTree>
    <p:extLst>
      <p:ext uri="{BB962C8B-B14F-4D97-AF65-F5344CB8AC3E}">
        <p14:creationId xmlns:p14="http://schemas.microsoft.com/office/powerpoint/2010/main" val="2718189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HK" sz="1100" b="0" i="0" u="none" strike="noStrike" cap="none" smtClean="0">
                <a:solidFill>
                  <a:srgbClr val="000000"/>
                </a:solidFill>
                <a:effectLst/>
                <a:latin typeface="Arial"/>
                <a:cs typeface="Arial"/>
                <a:sym typeface="Arial"/>
              </a:rPr>
              <a:t>Nous avons crois</a:t>
            </a:r>
            <a:r>
              <a:rPr lang="fr-FR" sz="1100" b="0" i="0" u="none" strike="noStrike" cap="none" smtClean="0">
                <a:solidFill>
                  <a:srgbClr val="000000"/>
                </a:solidFill>
                <a:effectLst/>
                <a:latin typeface="Arial"/>
                <a:cs typeface="Arial"/>
                <a:sym typeface="Arial"/>
              </a:rPr>
              <a:t>és l</a:t>
            </a:r>
            <a:r>
              <a:rPr lang="en-HK" sz="1100" b="0" i="0" u="none" strike="noStrike" cap="none" smtClean="0">
                <a:solidFill>
                  <a:srgbClr val="000000"/>
                </a:solidFill>
                <a:effectLst/>
                <a:latin typeface="Arial"/>
                <a:cs typeface="Arial"/>
                <a:sym typeface="Arial"/>
              </a:rPr>
              <a:t>’ensembles des donn</a:t>
            </a:r>
            <a:r>
              <a:rPr lang="fr-FR" sz="1100" b="0" i="0" u="none" strike="noStrike" cap="none" smtClean="0">
                <a:solidFill>
                  <a:srgbClr val="000000"/>
                </a:solidFill>
                <a:effectLst/>
                <a:latin typeface="Arial"/>
                <a:cs typeface="Arial"/>
                <a:sym typeface="Arial"/>
              </a:rPr>
              <a:t>é</a:t>
            </a:r>
            <a:r>
              <a:rPr lang="en-HK" sz="1100" b="0" i="0" u="none" strike="noStrike" cap="none" smtClean="0">
                <a:solidFill>
                  <a:srgbClr val="000000"/>
                </a:solidFill>
                <a:effectLst/>
                <a:latin typeface="Arial"/>
                <a:cs typeface="Arial"/>
                <a:sym typeface="Arial"/>
              </a:rPr>
              <a:t>es de nutriments</a:t>
            </a:r>
            <a:r>
              <a:rPr lang="en-HK" sz="1100" b="0" i="0" u="none" strike="noStrike" cap="none" baseline="0" smtClean="0">
                <a:solidFill>
                  <a:srgbClr val="000000"/>
                </a:solidFill>
                <a:effectLst/>
                <a:latin typeface="Arial"/>
                <a:cs typeface="Arial"/>
                <a:sym typeface="Arial"/>
              </a:rPr>
              <a:t>, energie et nutriscore deux a deux. </a:t>
            </a:r>
          </a:p>
          <a:p>
            <a:pPr marL="171450" lvl="0" indent="-171450" algn="l" rtl="0">
              <a:spcBef>
                <a:spcPts val="0"/>
              </a:spcBef>
              <a:spcAft>
                <a:spcPts val="0"/>
              </a:spcAft>
              <a:buFontTx/>
              <a:buChar char="-"/>
            </a:pPr>
            <a:r>
              <a:rPr lang="en-HK" sz="1100" b="0" i="0" u="none" strike="noStrike" cap="none" baseline="0" smtClean="0">
                <a:solidFill>
                  <a:srgbClr val="000000"/>
                </a:solidFill>
                <a:effectLst/>
                <a:latin typeface="Arial"/>
                <a:cs typeface="Arial"/>
                <a:sym typeface="Arial"/>
              </a:rPr>
              <a:t>Pour alleger les calculs on a pris un echantillon de 15000 produits (qui represente bien la base de donn</a:t>
            </a:r>
            <a:r>
              <a:rPr lang="fr-FR" sz="1100" b="0" i="0" u="none" strike="noStrike" cap="none" baseline="0" smtClean="0">
                <a:solidFill>
                  <a:srgbClr val="000000"/>
                </a:solidFill>
                <a:effectLst/>
                <a:latin typeface="Arial"/>
                <a:cs typeface="Arial"/>
                <a:sym typeface="Arial"/>
              </a:rPr>
              <a:t>é</a:t>
            </a:r>
            <a:r>
              <a:rPr lang="en-HK" sz="1100" b="0" i="0" u="none" strike="noStrike" cap="none" baseline="0" smtClean="0">
                <a:solidFill>
                  <a:srgbClr val="000000"/>
                </a:solidFill>
                <a:effectLst/>
                <a:latin typeface="Arial"/>
                <a:cs typeface="Arial"/>
                <a:sym typeface="Arial"/>
              </a:rPr>
              <a:t>e: test qui a ete effectu</a:t>
            </a:r>
            <a:r>
              <a:rPr lang="fr-FR" sz="1100" b="0" i="0" u="none" strike="noStrike" cap="none" baseline="0" smtClean="0">
                <a:solidFill>
                  <a:srgbClr val="000000"/>
                </a:solidFill>
                <a:effectLst/>
                <a:latin typeface="Arial"/>
                <a:cs typeface="Arial"/>
                <a:sym typeface="Arial"/>
              </a:rPr>
              <a:t>é</a:t>
            </a:r>
            <a:r>
              <a:rPr lang="en-HK" sz="1100" b="0" i="0" u="none" strike="noStrike" cap="none" baseline="0" smtClean="0">
                <a:solidFill>
                  <a:srgbClr val="000000"/>
                </a:solidFill>
                <a:effectLst/>
                <a:latin typeface="Arial"/>
                <a:cs typeface="Arial"/>
                <a:sym typeface="Arial"/>
              </a:rPr>
              <a:t> egalement avec 200000 produits mais qui a tendance a masque la lisibilite des resultats. </a:t>
            </a:r>
          </a:p>
          <a:p>
            <a:pPr marL="171450" lvl="0" indent="-171450" algn="l" rtl="0">
              <a:spcBef>
                <a:spcPts val="0"/>
              </a:spcBef>
              <a:spcAft>
                <a:spcPts val="0"/>
              </a:spcAft>
              <a:buFontTx/>
              <a:buChar char="-"/>
            </a:pPr>
            <a:r>
              <a:rPr lang="en-HK" sz="1100" b="0" i="0" u="none" strike="noStrike" cap="none" baseline="0" smtClean="0">
                <a:solidFill>
                  <a:srgbClr val="000000"/>
                </a:solidFill>
                <a:effectLst/>
                <a:latin typeface="Arial"/>
                <a:cs typeface="Arial"/>
                <a:sym typeface="Arial"/>
              </a:rPr>
              <a:t>Hypotheses: </a:t>
            </a:r>
          </a:p>
          <a:p>
            <a:pPr marL="171450" lvl="0" indent="-171450" algn="l" rtl="0">
              <a:spcBef>
                <a:spcPts val="0"/>
              </a:spcBef>
              <a:spcAft>
                <a:spcPts val="0"/>
              </a:spcAft>
            </a:pPr>
            <a:r>
              <a:rPr lang="en-HK" sz="1100" b="0" i="0" u="none" strike="noStrike" cap="none" baseline="0" smtClean="0">
                <a:solidFill>
                  <a:srgbClr val="000000"/>
                </a:solidFill>
                <a:effectLst/>
                <a:latin typeface="Arial"/>
                <a:cs typeface="Arial"/>
                <a:sym typeface="Arial"/>
              </a:rPr>
              <a:t>     D</a:t>
            </a:r>
            <a:r>
              <a:rPr lang="fr-FR" sz="1100" b="0" i="0" u="none" strike="noStrike" cap="none" baseline="0" smtClean="0">
                <a:solidFill>
                  <a:srgbClr val="000000"/>
                </a:solidFill>
                <a:effectLst/>
                <a:latin typeface="Arial"/>
                <a:cs typeface="Arial"/>
                <a:sym typeface="Arial"/>
              </a:rPr>
              <a:t>’apres les observations on confirme que l’energie en Joules et parfaitement lineaire avec l’energie en Kcal (1 cal = 4.18KJ ). Ce constat montre egalement la proprete des donnees, il y a tres peu d’outliers en dehors de la droite</a:t>
            </a:r>
          </a:p>
          <a:p>
            <a:r>
              <a:rPr lang="fr-FR" sz="1100" b="0" i="0" u="none" strike="noStrike" cap="none" smtClean="0">
                <a:solidFill>
                  <a:srgbClr val="000000"/>
                </a:solidFill>
                <a:effectLst/>
                <a:latin typeface="Arial"/>
                <a:ea typeface="Arial"/>
                <a:cs typeface="Arial"/>
                <a:sym typeface="Arial"/>
              </a:rPr>
              <a:t>on voir une relation parfaitement linéaire entre salt_100g et sodium_100g, elles auraient pu d'ailleurs etre regroupées. Il y a aussi ici très peu de données aberrantes la droite est parfaitement linéaire.</a:t>
            </a:r>
          </a:p>
          <a:p>
            <a:r>
              <a:rPr lang="fr-FR" sz="1100" b="0" i="0" u="none" strike="noStrike" cap="none" smtClean="0">
                <a:solidFill>
                  <a:srgbClr val="000000"/>
                </a:solidFill>
                <a:effectLst/>
                <a:latin typeface="Arial"/>
                <a:ea typeface="Arial"/>
                <a:cs typeface="Arial"/>
                <a:sym typeface="Arial"/>
              </a:rPr>
              <a:t>On voit une forte relation entre sugar_100g et carbiohydrates_100g moyennant tout de même un peu de bruit sur la relation. Les sucres sont une sous parties des carbohydrates, c'est pourquoi la relation linéaire n'est pas parfaite. Les regrouper pourraient faire perdre de l'information d'interprétation.</a:t>
            </a:r>
          </a:p>
          <a:p>
            <a:r>
              <a:rPr lang="fr-FR" sz="1100" b="0" i="0" u="none" strike="noStrike" cap="none" smtClean="0">
                <a:solidFill>
                  <a:srgbClr val="000000"/>
                </a:solidFill>
                <a:effectLst/>
                <a:latin typeface="Arial"/>
                <a:ea typeface="Arial"/>
                <a:cs typeface="Arial"/>
                <a:sym typeface="Arial"/>
              </a:rPr>
              <a:t>on voit une forte relation entre les fat_100g et l'énergie, la relation est relativement forte également entre carbohydrates_100g, sugars_100g et l'energie. Ce qui correspond parfaitement à la réalité. Comme prévu: fiber_100g ont apport plus modéré sur l'energie.</a:t>
            </a:r>
          </a:p>
          <a:p>
            <a:r>
              <a:rPr lang="fr-FR" sz="1100" b="0" i="0" u="none" strike="noStrike" cap="none" smtClean="0">
                <a:solidFill>
                  <a:srgbClr val="000000"/>
                </a:solidFill>
                <a:effectLst/>
                <a:latin typeface="Arial"/>
                <a:ea typeface="Arial"/>
                <a:cs typeface="Arial"/>
                <a:sym typeface="Arial"/>
              </a:rPr>
              <a:t>on voit une forte correspondance entre le nutriscore et fat_100g (plus la dose de lipide augmente, et plus le nutriscore est mauvais), on voit la même dégration du nutriscore quand les carbohydrates et sucres augmentent. Par contre les fibres semblent inversement corrélés avec la dégradation du nutriscore (plus il y a de fibres et plus le nutriscore est faible).</a:t>
            </a:r>
          </a:p>
          <a:p>
            <a:pPr marL="628650" lvl="1" indent="-171450" algn="l" rtl="0">
              <a:spcBef>
                <a:spcPts val="0"/>
              </a:spcBef>
              <a:spcAft>
                <a:spcPts val="0"/>
              </a:spcAft>
              <a:buFontTx/>
              <a:buChar char="-"/>
            </a:pPr>
            <a:endParaRPr lang="en-HK" sz="1100" b="0" i="0" u="none" strike="noStrike" cap="none" baseline="0" smtClean="0">
              <a:solidFill>
                <a:srgbClr val="000000"/>
              </a:solidFill>
              <a:effectLst/>
              <a:latin typeface="Arial"/>
              <a:cs typeface="Arial"/>
              <a:sym typeface="Arial"/>
            </a:endParaRPr>
          </a:p>
        </p:txBody>
      </p:sp>
    </p:spTree>
    <p:extLst>
      <p:ext uri="{BB962C8B-B14F-4D97-AF65-F5344CB8AC3E}">
        <p14:creationId xmlns:p14="http://schemas.microsoft.com/office/powerpoint/2010/main" val="32078826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628650" lvl="1" indent="-171450" algn="l" rtl="0">
              <a:spcBef>
                <a:spcPts val="0"/>
              </a:spcBef>
              <a:spcAft>
                <a:spcPts val="0"/>
              </a:spcAft>
              <a:buFontTx/>
              <a:buChar char="-"/>
            </a:pPr>
            <a:endParaRPr lang="en-HK" sz="1100" b="0" i="0" u="none" strike="noStrike" cap="none" baseline="0" smtClean="0">
              <a:solidFill>
                <a:srgbClr val="000000"/>
              </a:solidFill>
              <a:effectLst/>
              <a:latin typeface="Arial"/>
              <a:cs typeface="Arial"/>
              <a:sym typeface="Arial"/>
            </a:endParaRPr>
          </a:p>
        </p:txBody>
      </p:sp>
    </p:spTree>
    <p:extLst>
      <p:ext uri="{BB962C8B-B14F-4D97-AF65-F5344CB8AC3E}">
        <p14:creationId xmlns:p14="http://schemas.microsoft.com/office/powerpoint/2010/main" val="2725098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476e7e05e9_0_17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476e7e05e9_0_17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dirty="0" smtClean="0"/>
              <a:t>Tout d’abord, nous verrons le contexte et le but du projet qui guideront nos choix pour les prochaines étapes</a:t>
            </a:r>
          </a:p>
          <a:p>
            <a:r>
              <a:rPr lang="fr-FR" dirty="0" smtClean="0"/>
              <a:t>Avant d’entrer dans le cœur du projet, nous commencerons par découvrir le paysage du jeu de données avec lequel nous allons travailler</a:t>
            </a:r>
          </a:p>
          <a:p>
            <a:r>
              <a:rPr lang="fr-FR" dirty="0" smtClean="0"/>
              <a:t>Pour nous permettre d’adopter des choix stratégiques de nettoyages</a:t>
            </a:r>
          </a:p>
          <a:p>
            <a:r>
              <a:rPr lang="fr-FR" dirty="0" smtClean="0"/>
              <a:t>Afin de jouer avec des informations exploitables sur un tableau de bord</a:t>
            </a:r>
          </a:p>
          <a:p>
            <a:r>
              <a:rPr lang="fr-FR" dirty="0" smtClean="0"/>
              <a:t>Puis nous finirons sur les impressions et les axes d’améliorations</a:t>
            </a:r>
            <a:endParaRPr lang="fr-F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628650" lvl="1" indent="-171450" algn="l" rtl="0">
              <a:spcBef>
                <a:spcPts val="0"/>
              </a:spcBef>
              <a:spcAft>
                <a:spcPts val="0"/>
              </a:spcAft>
              <a:buFontTx/>
              <a:buChar char="-"/>
            </a:pPr>
            <a:r>
              <a:rPr lang="en-HK" sz="1100" b="0" i="0" u="none" strike="noStrike" cap="none" baseline="0" smtClean="0">
                <a:solidFill>
                  <a:srgbClr val="000000"/>
                </a:solidFill>
                <a:effectLst/>
                <a:latin typeface="Arial"/>
                <a:cs typeface="Arial"/>
                <a:sym typeface="Arial"/>
              </a:rPr>
              <a:t>Une ACP (Analyse en composantes principals) permet de d</a:t>
            </a:r>
            <a:r>
              <a:rPr lang="fr-FR" sz="1100" b="0" i="0" u="none" strike="noStrike" cap="none" baseline="0" smtClean="0">
                <a:solidFill>
                  <a:srgbClr val="000000"/>
                </a:solidFill>
                <a:effectLst/>
                <a:latin typeface="Arial"/>
                <a:cs typeface="Arial"/>
                <a:sym typeface="Arial"/>
              </a:rPr>
              <a:t>éfinir des </a:t>
            </a:r>
            <a:r>
              <a:rPr lang="en-HK" sz="1100" b="0" i="0" u="none" strike="noStrike" cap="none" baseline="0" smtClean="0">
                <a:solidFill>
                  <a:srgbClr val="000000"/>
                </a:solidFill>
                <a:effectLst/>
                <a:latin typeface="Arial"/>
                <a:cs typeface="Arial"/>
                <a:sym typeface="Arial"/>
              </a:rPr>
              <a:t>plans dans lesquels les donn</a:t>
            </a:r>
            <a:r>
              <a:rPr lang="fr-FR" sz="1100" b="0" i="0" u="none" strike="noStrike" cap="none" baseline="0" smtClean="0">
                <a:solidFill>
                  <a:srgbClr val="000000"/>
                </a:solidFill>
                <a:effectLst/>
                <a:latin typeface="Arial"/>
                <a:cs typeface="Arial"/>
                <a:sym typeface="Arial"/>
              </a:rPr>
              <a:t>é</a:t>
            </a:r>
            <a:r>
              <a:rPr lang="en-HK" sz="1100" b="0" i="0" u="none" strike="noStrike" cap="none" baseline="0" smtClean="0">
                <a:solidFill>
                  <a:srgbClr val="000000"/>
                </a:solidFill>
                <a:effectLst/>
                <a:latin typeface="Arial"/>
                <a:cs typeface="Arial"/>
                <a:sym typeface="Arial"/>
              </a:rPr>
              <a:t>es peuvent donner un sens. Dans le cas de notre base de donn</a:t>
            </a:r>
            <a:r>
              <a:rPr lang="fr-FR" sz="1100" b="0" i="0" u="none" strike="noStrike" cap="none" baseline="0" smtClean="0">
                <a:solidFill>
                  <a:srgbClr val="000000"/>
                </a:solidFill>
                <a:effectLst/>
                <a:latin typeface="Arial"/>
                <a:cs typeface="Arial"/>
                <a:sym typeface="Arial"/>
              </a:rPr>
              <a:t>ée bruité</a:t>
            </a:r>
            <a:r>
              <a:rPr lang="en-HK" sz="1100" b="0" i="0" u="none" strike="noStrike" cap="none" baseline="0" smtClean="0">
                <a:solidFill>
                  <a:srgbClr val="000000"/>
                </a:solidFill>
                <a:effectLst/>
                <a:latin typeface="Arial"/>
                <a:cs typeface="Arial"/>
                <a:sym typeface="Arial"/>
              </a:rPr>
              <a:t>e, on arrive </a:t>
            </a:r>
            <a:r>
              <a:rPr lang="fr-FR" sz="1100" b="0" i="0" u="none" strike="noStrike" cap="none" baseline="0" smtClean="0">
                <a:solidFill>
                  <a:srgbClr val="000000"/>
                </a:solidFill>
                <a:effectLst/>
                <a:latin typeface="Arial"/>
                <a:cs typeface="Arial"/>
                <a:sym typeface="Arial"/>
              </a:rPr>
              <a:t>à</a:t>
            </a:r>
            <a:endParaRPr lang="en-HK" sz="1100" b="0" i="0" u="none" strike="noStrike" cap="none" baseline="0" smtClean="0">
              <a:solidFill>
                <a:srgbClr val="000000"/>
              </a:solidFill>
              <a:effectLst/>
              <a:latin typeface="Arial"/>
              <a:cs typeface="Arial"/>
              <a:sym typeface="Arial"/>
            </a:endParaRPr>
          </a:p>
          <a:p>
            <a:pPr marL="457200" lvl="1" indent="0" algn="l" rtl="0">
              <a:spcBef>
                <a:spcPts val="0"/>
              </a:spcBef>
              <a:spcAft>
                <a:spcPts val="0"/>
              </a:spcAft>
              <a:buFontTx/>
              <a:buNone/>
            </a:pPr>
            <a:r>
              <a:rPr lang="en-HK" sz="1100" b="0" i="0" u="none" strike="noStrike" cap="none" baseline="0" smtClean="0">
                <a:solidFill>
                  <a:srgbClr val="000000"/>
                </a:solidFill>
                <a:effectLst/>
                <a:latin typeface="Arial"/>
                <a:cs typeface="Arial"/>
                <a:sym typeface="Arial"/>
              </a:rPr>
              <a:t>obtenir des conclusions en projetant les variables sur le plan de projection des deux premieres composantes principals (F1,F2). Le score de correlation F1 est assez bon. Les composantes suivantes (F3,F4) ne sont pas reelement representative (apres le coude du diagramme des eboulis)</a:t>
            </a:r>
          </a:p>
          <a:p>
            <a:pPr marL="628650" lvl="1" indent="-171450" algn="l" rtl="0">
              <a:spcBef>
                <a:spcPts val="0"/>
              </a:spcBef>
              <a:spcAft>
                <a:spcPts val="0"/>
              </a:spcAft>
              <a:buFontTx/>
              <a:buChar char="-"/>
            </a:pPr>
            <a:r>
              <a:rPr lang="en-HK" sz="1100" b="0" i="0" u="none" strike="noStrike" cap="none" baseline="0" smtClean="0">
                <a:solidFill>
                  <a:srgbClr val="000000"/>
                </a:solidFill>
                <a:effectLst/>
                <a:latin typeface="Arial"/>
                <a:cs typeface="Arial"/>
                <a:sym typeface="Arial"/>
              </a:rPr>
              <a:t>On note ici une forte influence du gras et du sucre sur l’augmentation du nutriscore . Les classes E et D sont intimement li</a:t>
            </a:r>
            <a:r>
              <a:rPr lang="fr-FR" sz="1100" b="0" i="0" u="none" strike="noStrike" cap="none" baseline="0" smtClean="0">
                <a:solidFill>
                  <a:srgbClr val="000000"/>
                </a:solidFill>
                <a:effectLst/>
                <a:latin typeface="Arial"/>
                <a:cs typeface="Arial"/>
                <a:sym typeface="Arial"/>
              </a:rPr>
              <a:t>é</a:t>
            </a:r>
            <a:r>
              <a:rPr lang="en-HK" sz="1100" b="0" i="0" u="none" strike="noStrike" cap="none" baseline="0" smtClean="0">
                <a:solidFill>
                  <a:srgbClr val="000000"/>
                </a:solidFill>
                <a:effectLst/>
                <a:latin typeface="Arial"/>
                <a:cs typeface="Arial"/>
                <a:sym typeface="Arial"/>
              </a:rPr>
              <a:t>es </a:t>
            </a:r>
            <a:r>
              <a:rPr lang="fr-FR" sz="1100" b="0" i="0" u="none" strike="noStrike" cap="none" baseline="0" smtClean="0">
                <a:solidFill>
                  <a:srgbClr val="000000"/>
                </a:solidFill>
                <a:effectLst/>
                <a:latin typeface="Arial"/>
                <a:cs typeface="Arial"/>
                <a:sym typeface="Arial"/>
              </a:rPr>
              <a:t>à</a:t>
            </a:r>
            <a:r>
              <a:rPr lang="en-HK" sz="1100" b="0" i="0" u="none" strike="noStrike" cap="none" baseline="0" smtClean="0">
                <a:solidFill>
                  <a:srgbClr val="000000"/>
                </a:solidFill>
                <a:effectLst/>
                <a:latin typeface="Arial"/>
                <a:cs typeface="Arial"/>
                <a:sym typeface="Arial"/>
              </a:rPr>
              <a:t> une forte proportion de ces deux nutriments. </a:t>
            </a:r>
          </a:p>
          <a:p>
            <a:pPr marL="628650" lvl="1" indent="-171450" algn="l" rtl="0">
              <a:spcBef>
                <a:spcPts val="0"/>
              </a:spcBef>
              <a:spcAft>
                <a:spcPts val="0"/>
              </a:spcAft>
              <a:buFontTx/>
              <a:buChar char="-"/>
            </a:pPr>
            <a:r>
              <a:rPr lang="en-HK" sz="1100" b="0" i="0" u="none" strike="noStrike" cap="none" baseline="0" smtClean="0">
                <a:solidFill>
                  <a:srgbClr val="000000"/>
                </a:solidFill>
                <a:effectLst/>
                <a:latin typeface="Arial"/>
                <a:cs typeface="Arial"/>
                <a:sym typeface="Arial"/>
              </a:rPr>
              <a:t>Par contre le nutriscore est inversement corell</a:t>
            </a:r>
            <a:r>
              <a:rPr lang="fr-FR" sz="1100" b="0" i="0" u="none" strike="noStrike" cap="none" baseline="0" smtClean="0">
                <a:solidFill>
                  <a:srgbClr val="000000"/>
                </a:solidFill>
                <a:effectLst/>
                <a:latin typeface="Arial"/>
                <a:cs typeface="Arial"/>
                <a:sym typeface="Arial"/>
              </a:rPr>
              <a:t>é</a:t>
            </a:r>
            <a:r>
              <a:rPr lang="en-HK" sz="1100" b="0" i="0" u="none" strike="noStrike" cap="none" baseline="0" smtClean="0">
                <a:solidFill>
                  <a:srgbClr val="000000"/>
                </a:solidFill>
                <a:effectLst/>
                <a:latin typeface="Arial"/>
                <a:cs typeface="Arial"/>
                <a:sym typeface="Arial"/>
              </a:rPr>
              <a:t> aux proteines (et fibres). </a:t>
            </a:r>
          </a:p>
          <a:p>
            <a:pPr marL="628650" lvl="1" indent="-171450" algn="l" rtl="0">
              <a:spcBef>
                <a:spcPts val="0"/>
              </a:spcBef>
              <a:spcAft>
                <a:spcPts val="0"/>
              </a:spcAft>
              <a:buFontTx/>
              <a:buChar char="-"/>
            </a:pPr>
            <a:r>
              <a:rPr lang="en-HK" sz="1100" b="0" i="0" u="none" strike="noStrike" cap="none" baseline="0" smtClean="0">
                <a:solidFill>
                  <a:srgbClr val="000000"/>
                </a:solidFill>
                <a:effectLst/>
                <a:latin typeface="Arial"/>
                <a:cs typeface="Arial"/>
                <a:sym typeface="Arial"/>
              </a:rPr>
              <a:t>En projetant quelques individus (les produits) sur le plan (F1,F2) on Remarque une adequation parfait des classes de nutriscore avec leur position dans les quadrants.</a:t>
            </a:r>
            <a:endParaRPr lang="en-HK" sz="1100" b="0" i="0" u="none" strike="noStrike" cap="none" baseline="0" smtClean="0">
              <a:solidFill>
                <a:srgbClr val="000000"/>
              </a:solidFill>
              <a:effectLst/>
              <a:latin typeface="Arial"/>
              <a:cs typeface="Arial"/>
              <a:sym typeface="Arial"/>
            </a:endParaRPr>
          </a:p>
        </p:txBody>
      </p:sp>
    </p:spTree>
    <p:extLst>
      <p:ext uri="{BB962C8B-B14F-4D97-AF65-F5344CB8AC3E}">
        <p14:creationId xmlns:p14="http://schemas.microsoft.com/office/powerpoint/2010/main" val="40228182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628650" lvl="1" indent="-171450" algn="l" rtl="0">
              <a:spcBef>
                <a:spcPts val="0"/>
              </a:spcBef>
              <a:spcAft>
                <a:spcPts val="0"/>
              </a:spcAft>
              <a:buFontTx/>
              <a:buChar char="-"/>
            </a:pPr>
            <a:r>
              <a:rPr lang="fr-FR" sz="1100" b="0" i="0" u="none" strike="noStrike" cap="none" smtClean="0">
                <a:solidFill>
                  <a:srgbClr val="000000"/>
                </a:solidFill>
                <a:effectLst/>
                <a:latin typeface="Arial"/>
                <a:ea typeface="Arial"/>
                <a:cs typeface="Arial"/>
                <a:sym typeface="Arial"/>
              </a:rPr>
              <a:t>Aux vues des boites à moustaches ci-dessus, on voit bien que pour le nutriscore d et e, le nombre de grammes de fibres est negligeable, remplacons donc les valeurs NaN des fibres pour ces deux categories par des valeurs </a:t>
            </a:r>
            <a:r>
              <a:rPr lang="fr-FR" sz="1100" b="0" i="0" u="none" strike="noStrike" cap="none" smtClean="0">
                <a:solidFill>
                  <a:srgbClr val="000000"/>
                </a:solidFill>
                <a:effectLst/>
                <a:latin typeface="Arial"/>
                <a:ea typeface="Arial"/>
                <a:cs typeface="Arial"/>
                <a:sym typeface="Arial"/>
              </a:rPr>
              <a:t>nulles</a:t>
            </a:r>
          </a:p>
          <a:p>
            <a:pPr marL="628650" lvl="1" indent="-171450" algn="l" rtl="0">
              <a:spcBef>
                <a:spcPts val="0"/>
              </a:spcBef>
              <a:spcAft>
                <a:spcPts val="0"/>
              </a:spcAft>
              <a:buFontTx/>
              <a:buChar char="-"/>
            </a:pPr>
            <a:r>
              <a:rPr lang="en-HK" sz="1100" b="0" i="0" u="none" strike="noStrike" cap="none" baseline="0" smtClean="0">
                <a:solidFill>
                  <a:srgbClr val="000000"/>
                </a:solidFill>
                <a:effectLst/>
                <a:latin typeface="Arial"/>
                <a:cs typeface="Arial"/>
                <a:sym typeface="Arial"/>
              </a:rPr>
              <a:t>Hypothese d’amelioration fibres=0 pour un produit ou fiber_100g=Nan et nutriscore =D ou E</a:t>
            </a:r>
          </a:p>
          <a:p>
            <a:pPr marL="628650" lvl="1" indent="-171450" algn="l" rtl="0">
              <a:spcBef>
                <a:spcPts val="0"/>
              </a:spcBef>
              <a:spcAft>
                <a:spcPts val="0"/>
              </a:spcAft>
              <a:buFontTx/>
              <a:buChar char="-"/>
            </a:pPr>
            <a:r>
              <a:rPr lang="en-HK" sz="1100" b="0" i="0" u="none" strike="noStrike" cap="none" baseline="0" smtClean="0">
                <a:solidFill>
                  <a:srgbClr val="000000"/>
                </a:solidFill>
                <a:effectLst/>
                <a:latin typeface="Arial"/>
                <a:cs typeface="Arial"/>
                <a:sym typeface="Arial"/>
              </a:rPr>
              <a:t>Selection d’un echantillon de donn</a:t>
            </a:r>
            <a:r>
              <a:rPr lang="fr-FR" sz="1100" b="0" i="0" u="none" strike="noStrike" cap="none" baseline="0" smtClean="0">
                <a:solidFill>
                  <a:srgbClr val="000000"/>
                </a:solidFill>
                <a:effectLst/>
                <a:latin typeface="Arial"/>
                <a:cs typeface="Arial"/>
                <a:sym typeface="Arial"/>
              </a:rPr>
              <a:t>é</a:t>
            </a:r>
            <a:r>
              <a:rPr lang="en-HK" sz="1100" b="0" i="0" u="none" strike="noStrike" cap="none" baseline="0" smtClean="0">
                <a:solidFill>
                  <a:srgbClr val="000000"/>
                </a:solidFill>
                <a:effectLst/>
                <a:latin typeface="Arial"/>
                <a:cs typeface="Arial"/>
                <a:sym typeface="Arial"/>
              </a:rPr>
              <a:t>es plus homogenes en terme de repr</a:t>
            </a:r>
            <a:r>
              <a:rPr lang="fr-FR" sz="1100" b="0" i="0" u="none" strike="noStrike" cap="none" baseline="0" smtClean="0">
                <a:solidFill>
                  <a:srgbClr val="000000"/>
                </a:solidFill>
                <a:effectLst/>
                <a:latin typeface="Arial"/>
                <a:cs typeface="Arial"/>
                <a:sym typeface="Arial"/>
              </a:rPr>
              <a:t>e</a:t>
            </a:r>
            <a:r>
              <a:rPr lang="en-HK" sz="1100" b="0" i="0" u="none" strike="noStrike" cap="none" baseline="0" smtClean="0">
                <a:solidFill>
                  <a:srgbClr val="000000"/>
                </a:solidFill>
                <a:effectLst/>
                <a:latin typeface="Arial"/>
                <a:cs typeface="Arial"/>
                <a:sym typeface="Arial"/>
              </a:rPr>
              <a:t>sentation du nutriscore (20% de A, B, C, D et E)</a:t>
            </a:r>
          </a:p>
          <a:p>
            <a:pPr marL="628650" lvl="1" indent="-171450" algn="l" rtl="0">
              <a:spcBef>
                <a:spcPts val="0"/>
              </a:spcBef>
              <a:spcAft>
                <a:spcPts val="0"/>
              </a:spcAft>
              <a:buFontTx/>
              <a:buChar char="-"/>
            </a:pPr>
            <a:r>
              <a:rPr lang="en-HK" sz="1100" b="0" i="0" u="none" strike="noStrike" cap="none" baseline="0" smtClean="0">
                <a:solidFill>
                  <a:srgbClr val="000000"/>
                </a:solidFill>
                <a:effectLst/>
                <a:latin typeface="Arial"/>
                <a:cs typeface="Arial"/>
                <a:sym typeface="Arial"/>
              </a:rPr>
              <a:t>KNN avec Nb-voisins=5 sur l’ensemble des donn</a:t>
            </a:r>
            <a:r>
              <a:rPr lang="fr-FR" sz="1100" b="0" i="0" u="none" strike="noStrike" cap="none" baseline="0" smtClean="0">
                <a:solidFill>
                  <a:srgbClr val="000000"/>
                </a:solidFill>
                <a:effectLst/>
                <a:latin typeface="Arial"/>
                <a:cs typeface="Arial"/>
                <a:sym typeface="Arial"/>
              </a:rPr>
              <a:t>é</a:t>
            </a:r>
            <a:r>
              <a:rPr lang="en-HK" sz="1100" b="0" i="0" u="none" strike="noStrike" cap="none" baseline="0" smtClean="0">
                <a:solidFill>
                  <a:srgbClr val="000000"/>
                </a:solidFill>
                <a:effectLst/>
                <a:latin typeface="Arial"/>
                <a:cs typeface="Arial"/>
                <a:sym typeface="Arial"/>
              </a:rPr>
              <a:t>es num</a:t>
            </a:r>
            <a:r>
              <a:rPr lang="fr-FR" sz="1100" b="0" i="0" u="none" strike="noStrike" cap="none" baseline="0" smtClean="0">
                <a:solidFill>
                  <a:srgbClr val="000000"/>
                </a:solidFill>
                <a:effectLst/>
                <a:latin typeface="Arial"/>
                <a:cs typeface="Arial"/>
                <a:sym typeface="Arial"/>
              </a:rPr>
              <a:t>é</a:t>
            </a:r>
            <a:r>
              <a:rPr lang="en-HK" sz="1100" b="0" i="0" u="none" strike="noStrike" cap="none" baseline="0" smtClean="0">
                <a:solidFill>
                  <a:srgbClr val="000000"/>
                </a:solidFill>
                <a:effectLst/>
                <a:latin typeface="Arial"/>
                <a:cs typeface="Arial"/>
                <a:sym typeface="Arial"/>
              </a:rPr>
              <a:t>riques.</a:t>
            </a:r>
          </a:p>
          <a:p>
            <a:pPr marL="457200" lvl="1" indent="0" algn="l" rtl="0">
              <a:spcBef>
                <a:spcPts val="0"/>
              </a:spcBef>
              <a:spcAft>
                <a:spcPts val="0"/>
              </a:spcAft>
              <a:buFontTx/>
              <a:buNone/>
            </a:pPr>
            <a:r>
              <a:rPr lang="en-HK" sz="1100" b="0" i="1" u="none" strike="noStrike" cap="none" baseline="0" smtClean="0">
                <a:solidFill>
                  <a:srgbClr val="000000"/>
                </a:solidFill>
                <a:effectLst/>
                <a:latin typeface="Arial"/>
                <a:cs typeface="Arial"/>
                <a:sym typeface="Arial"/>
              </a:rPr>
              <a:t>(point rouge: moyenne, barre horizontale: mediane, barres hautes et basses: maximum et minimum, boite bleue: variance)</a:t>
            </a:r>
          </a:p>
          <a:p>
            <a:pPr marL="457200" lvl="1" indent="0" algn="l" rtl="0">
              <a:spcBef>
                <a:spcPts val="0"/>
              </a:spcBef>
              <a:spcAft>
                <a:spcPts val="0"/>
              </a:spcAft>
              <a:buFontTx/>
              <a:buNone/>
            </a:pPr>
            <a:endParaRPr lang="en-HK" sz="1100" b="0" i="0" u="none" strike="noStrike" cap="none" baseline="0" smtClean="0">
              <a:solidFill>
                <a:srgbClr val="000000"/>
              </a:solidFill>
              <a:effectLst/>
              <a:latin typeface="Arial"/>
              <a:cs typeface="Arial"/>
              <a:sym typeface="Arial"/>
            </a:endParaRPr>
          </a:p>
        </p:txBody>
      </p:sp>
    </p:spTree>
    <p:extLst>
      <p:ext uri="{BB962C8B-B14F-4D97-AF65-F5344CB8AC3E}">
        <p14:creationId xmlns:p14="http://schemas.microsoft.com/office/powerpoint/2010/main" val="21465176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628650" lvl="1" indent="-171450" algn="l" rtl="0">
              <a:spcBef>
                <a:spcPts val="0"/>
              </a:spcBef>
              <a:spcAft>
                <a:spcPts val="0"/>
              </a:spcAft>
              <a:buFontTx/>
              <a:buChar char="-"/>
            </a:pPr>
            <a:r>
              <a:rPr lang="en-HK" sz="1100" b="0" i="0" u="none" strike="noStrike" cap="none" baseline="0" smtClean="0">
                <a:solidFill>
                  <a:srgbClr val="000000"/>
                </a:solidFill>
                <a:effectLst/>
                <a:latin typeface="Arial"/>
                <a:cs typeface="Arial"/>
                <a:sym typeface="Arial"/>
              </a:rPr>
              <a:t>Sur cette seconde repr</a:t>
            </a:r>
            <a:r>
              <a:rPr lang="fr-FR" sz="1100" b="0" i="0" u="none" strike="noStrike" cap="none" baseline="0" smtClean="0">
                <a:solidFill>
                  <a:srgbClr val="000000"/>
                </a:solidFill>
                <a:effectLst/>
                <a:latin typeface="Arial"/>
                <a:cs typeface="Arial"/>
                <a:sym typeface="Arial"/>
              </a:rPr>
              <a:t>é</a:t>
            </a:r>
            <a:r>
              <a:rPr lang="en-HK" sz="1100" b="0" i="0" u="none" strike="noStrike" cap="none" baseline="0" smtClean="0">
                <a:solidFill>
                  <a:srgbClr val="000000"/>
                </a:solidFill>
                <a:effectLst/>
                <a:latin typeface="Arial"/>
                <a:cs typeface="Arial"/>
                <a:sym typeface="Arial"/>
              </a:rPr>
              <a:t>sentation on voit rapidement que les sodas, et boissons sont en moyenne les plus sucr</a:t>
            </a:r>
            <a:r>
              <a:rPr lang="fr-FR" sz="1100" b="0" i="0" u="none" strike="noStrike" cap="none" baseline="0" smtClean="0">
                <a:solidFill>
                  <a:srgbClr val="000000"/>
                </a:solidFill>
                <a:effectLst/>
                <a:latin typeface="Arial"/>
                <a:cs typeface="Arial"/>
                <a:sym typeface="Arial"/>
              </a:rPr>
              <a:t>é</a:t>
            </a:r>
            <a:r>
              <a:rPr lang="en-HK" sz="1100" b="0" i="0" u="none" strike="noStrike" cap="none" baseline="0" smtClean="0">
                <a:solidFill>
                  <a:srgbClr val="000000"/>
                </a:solidFill>
                <a:effectLst/>
                <a:latin typeface="Arial"/>
                <a:cs typeface="Arial"/>
                <a:sym typeface="Arial"/>
              </a:rPr>
              <a:t>es (et les plus repr</a:t>
            </a:r>
            <a:r>
              <a:rPr lang="fr-FR" sz="1100" b="0" i="0" u="none" strike="noStrike" cap="none" baseline="0" smtClean="0">
                <a:solidFill>
                  <a:srgbClr val="000000"/>
                </a:solidFill>
                <a:effectLst/>
                <a:latin typeface="Arial"/>
                <a:cs typeface="Arial"/>
                <a:sym typeface="Arial"/>
              </a:rPr>
              <a:t>é</a:t>
            </a:r>
            <a:r>
              <a:rPr lang="en-HK" sz="1100" b="0" i="0" u="none" strike="noStrike" cap="none" baseline="0" smtClean="0">
                <a:solidFill>
                  <a:srgbClr val="000000"/>
                </a:solidFill>
                <a:effectLst/>
                <a:latin typeface="Arial"/>
                <a:cs typeface="Arial"/>
                <a:sym typeface="Arial"/>
              </a:rPr>
              <a:t>sent</a:t>
            </a:r>
            <a:r>
              <a:rPr lang="fr-FR" sz="1100" b="0" i="0" u="none" strike="noStrike" cap="none" baseline="0" smtClean="0">
                <a:solidFill>
                  <a:srgbClr val="000000"/>
                </a:solidFill>
                <a:effectLst/>
                <a:latin typeface="Arial"/>
                <a:cs typeface="Arial"/>
                <a:sym typeface="Arial"/>
              </a:rPr>
              <a:t>é</a:t>
            </a:r>
            <a:r>
              <a:rPr lang="en-HK" sz="1100" b="0" i="0" u="none" strike="noStrike" cap="none" baseline="0" smtClean="0">
                <a:solidFill>
                  <a:srgbClr val="000000"/>
                </a:solidFill>
                <a:effectLst/>
                <a:latin typeface="Arial"/>
                <a:cs typeface="Arial"/>
                <a:sym typeface="Arial"/>
              </a:rPr>
              <a:t>es dans le jeu de donn</a:t>
            </a:r>
            <a:r>
              <a:rPr lang="fr-FR" sz="1100" b="0" i="0" u="none" strike="noStrike" cap="none" baseline="0" smtClean="0">
                <a:solidFill>
                  <a:srgbClr val="000000"/>
                </a:solidFill>
                <a:effectLst/>
                <a:latin typeface="Arial"/>
                <a:cs typeface="Arial"/>
                <a:sym typeface="Arial"/>
              </a:rPr>
              <a:t>é</a:t>
            </a:r>
            <a:r>
              <a:rPr lang="en-HK" sz="1100" b="0" i="0" u="none" strike="noStrike" cap="none" baseline="0" smtClean="0">
                <a:solidFill>
                  <a:srgbClr val="000000"/>
                </a:solidFill>
                <a:effectLst/>
                <a:latin typeface="Arial"/>
                <a:cs typeface="Arial"/>
                <a:sym typeface="Arial"/>
              </a:rPr>
              <a:t>es puisque ce sont les 10 premi</a:t>
            </a:r>
            <a:r>
              <a:rPr lang="fr-FR" sz="1100" b="0" i="0" u="none" strike="noStrike" cap="none" baseline="0" smtClean="0">
                <a:solidFill>
                  <a:srgbClr val="000000"/>
                </a:solidFill>
                <a:effectLst/>
                <a:latin typeface="Arial"/>
                <a:cs typeface="Arial"/>
                <a:sym typeface="Arial"/>
              </a:rPr>
              <a:t>è</a:t>
            </a:r>
            <a:r>
              <a:rPr lang="en-HK" sz="1100" b="0" i="0" u="none" strike="noStrike" cap="none" baseline="0" smtClean="0">
                <a:solidFill>
                  <a:srgbClr val="000000"/>
                </a:solidFill>
                <a:effectLst/>
                <a:latin typeface="Arial"/>
                <a:cs typeface="Arial"/>
                <a:sym typeface="Arial"/>
              </a:rPr>
              <a:t>res cat</a:t>
            </a:r>
            <a:r>
              <a:rPr lang="fr-FR" sz="1100" b="0" i="0" u="none" strike="noStrike" cap="none" baseline="0" smtClean="0">
                <a:solidFill>
                  <a:srgbClr val="000000"/>
                </a:solidFill>
                <a:effectLst/>
                <a:latin typeface="Arial"/>
                <a:cs typeface="Arial"/>
                <a:sym typeface="Arial"/>
              </a:rPr>
              <a:t>e</a:t>
            </a:r>
            <a:r>
              <a:rPr lang="en-HK" sz="1100" b="0" i="0" u="none" strike="noStrike" cap="none" baseline="0" smtClean="0">
                <a:solidFill>
                  <a:srgbClr val="000000"/>
                </a:solidFill>
                <a:effectLst/>
                <a:latin typeface="Arial"/>
                <a:cs typeface="Arial"/>
                <a:sym typeface="Arial"/>
              </a:rPr>
              <a:t>gories les plus sucrées). On voit par contre que leur variance est très grande car cela inclu aussi l’eau (boissons). </a:t>
            </a:r>
          </a:p>
          <a:p>
            <a:pPr marL="628650" lvl="1" indent="-171450" algn="l" rtl="0">
              <a:spcBef>
                <a:spcPts val="0"/>
              </a:spcBef>
              <a:spcAft>
                <a:spcPts val="0"/>
              </a:spcAft>
              <a:buFontTx/>
              <a:buChar char="-"/>
            </a:pPr>
            <a:r>
              <a:rPr lang="en-HK" sz="1100" b="0" i="0" u="none" strike="noStrike" cap="none" baseline="0" smtClean="0">
                <a:solidFill>
                  <a:srgbClr val="000000"/>
                </a:solidFill>
                <a:effectLst/>
                <a:latin typeface="Arial"/>
                <a:cs typeface="Arial"/>
                <a:sym typeface="Arial"/>
              </a:rPr>
              <a:t>Tr</a:t>
            </a:r>
            <a:r>
              <a:rPr lang="fr-FR" sz="1100" b="0" i="0" u="none" strike="noStrike" cap="none" baseline="0" smtClean="0">
                <a:solidFill>
                  <a:srgbClr val="000000"/>
                </a:solidFill>
                <a:effectLst/>
                <a:latin typeface="Arial"/>
                <a:cs typeface="Arial"/>
                <a:sym typeface="Arial"/>
              </a:rPr>
              <a:t>è</a:t>
            </a:r>
            <a:r>
              <a:rPr lang="en-HK" sz="1100" b="0" i="0" u="none" strike="noStrike" cap="none" baseline="0" smtClean="0">
                <a:solidFill>
                  <a:srgbClr val="000000"/>
                </a:solidFill>
                <a:effectLst/>
                <a:latin typeface="Arial"/>
                <a:cs typeface="Arial"/>
                <a:sym typeface="Arial"/>
              </a:rPr>
              <a:t>s grandes amplitude des donn</a:t>
            </a:r>
            <a:r>
              <a:rPr lang="fr-FR" sz="1100" b="0" i="0" u="none" strike="noStrike" cap="none" baseline="0" smtClean="0">
                <a:solidFill>
                  <a:srgbClr val="000000"/>
                </a:solidFill>
                <a:effectLst/>
                <a:latin typeface="Arial"/>
                <a:cs typeface="Arial"/>
                <a:sym typeface="Arial"/>
              </a:rPr>
              <a:t>é</a:t>
            </a:r>
            <a:r>
              <a:rPr lang="en-HK" sz="1100" b="0" i="0" u="none" strike="noStrike" cap="none" baseline="0" smtClean="0">
                <a:solidFill>
                  <a:srgbClr val="000000"/>
                </a:solidFill>
                <a:effectLst/>
                <a:latin typeface="Arial"/>
                <a:cs typeface="Arial"/>
                <a:sym typeface="Arial"/>
              </a:rPr>
              <a:t>es egalement (min et max très eloign</a:t>
            </a:r>
            <a:r>
              <a:rPr lang="fr-FR" sz="1100" b="0" i="0" u="none" strike="noStrike" cap="none" baseline="0" smtClean="0">
                <a:solidFill>
                  <a:srgbClr val="000000"/>
                </a:solidFill>
                <a:effectLst/>
                <a:latin typeface="Arial"/>
                <a:cs typeface="Arial"/>
                <a:sym typeface="Arial"/>
              </a:rPr>
              <a:t>é</a:t>
            </a:r>
            <a:r>
              <a:rPr lang="en-HK" sz="1100" b="0" i="0" u="none" strike="noStrike" cap="none" baseline="0" smtClean="0">
                <a:solidFill>
                  <a:srgbClr val="000000"/>
                </a:solidFill>
                <a:effectLst/>
                <a:latin typeface="Arial"/>
                <a:cs typeface="Arial"/>
                <a:sym typeface="Arial"/>
              </a:rPr>
              <a:t>s)</a:t>
            </a:r>
            <a:endParaRPr lang="en-HK" sz="1100" b="0" i="0" u="none" strike="noStrike" cap="none" baseline="0" smtClean="0">
              <a:solidFill>
                <a:srgbClr val="000000"/>
              </a:solidFill>
              <a:effectLst/>
              <a:latin typeface="Arial"/>
              <a:cs typeface="Arial"/>
              <a:sym typeface="Arial"/>
            </a:endParaRPr>
          </a:p>
        </p:txBody>
      </p:sp>
    </p:spTree>
    <p:extLst>
      <p:ext uri="{BB962C8B-B14F-4D97-AF65-F5344CB8AC3E}">
        <p14:creationId xmlns:p14="http://schemas.microsoft.com/office/powerpoint/2010/main" val="40163142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00065a858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00065a858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6157fab5e6_4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6157fab5e6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6511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600065a858_0_9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600065a858_0_9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6157fab5e6_4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6157fab5e6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dirty="0" smtClean="0">
                <a:solidFill>
                  <a:srgbClr val="000000"/>
                </a:solidFill>
                <a:effectLst/>
                <a:latin typeface="Arial" panose="020B0604020202020204" pitchFamily="34" charset="0"/>
                <a:cs typeface="Arial" panose="020B0604020202020204" pitchFamily="34" charset="0"/>
              </a:rPr>
              <a:t>L’agence nationale de santé publique a lancé un appel à projets pour rendre les données de santé plus accessibles. Elle souhaite que ses agents puissent les exploiter.</a:t>
            </a:r>
            <a:endParaRPr lang="fr-FR" dirty="0" smtClean="0">
              <a:latin typeface="Arial" panose="020B0604020202020204" pitchFamily="34" charset="0"/>
              <a:cs typeface="Arial" panose="020B0604020202020204" pitchFamily="34" charset="0"/>
            </a:endParaRP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476e7e05e9_0_17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476e7e05e9_0_17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latin typeface="Arial" panose="020B0604020202020204" pitchFamily="34" charset="0"/>
                <a:cs typeface="Arial" panose="020B0604020202020204" pitchFamily="34" charset="0"/>
              </a:rPr>
              <a:t>Pour cette mission, nous devons exploiter la base de données d’Open Food Facts. </a:t>
            </a:r>
            <a:r>
              <a:rPr lang="fr-FR" b="1" dirty="0" smtClean="0">
                <a:latin typeface="Arial" panose="020B0604020202020204" pitchFamily="34" charset="0"/>
                <a:cs typeface="Arial" panose="020B0604020202020204" pitchFamily="34" charset="0"/>
              </a:rPr>
              <a:t>CLICK</a:t>
            </a:r>
          </a:p>
          <a:p>
            <a:pPr marL="0" lvl="0" indent="0" algn="l" rtl="0">
              <a:spcBef>
                <a:spcPts val="0"/>
              </a:spcBef>
              <a:spcAft>
                <a:spcPts val="0"/>
              </a:spcAft>
              <a:buNone/>
            </a:pPr>
            <a:r>
              <a:rPr lang="fr-FR" dirty="0" smtClean="0">
                <a:latin typeface="Arial" panose="020B0604020202020204" pitchFamily="34" charset="0"/>
                <a:cs typeface="Arial" panose="020B0604020202020204" pitchFamily="34" charset="0"/>
              </a:rPr>
              <a:t/>
            </a:r>
            <a:br>
              <a:rPr lang="fr-FR" dirty="0" smtClean="0">
                <a:latin typeface="Arial" panose="020B0604020202020204" pitchFamily="34" charset="0"/>
                <a:cs typeface="Arial" panose="020B0604020202020204" pitchFamily="34" charset="0"/>
              </a:rPr>
            </a:br>
            <a:r>
              <a:rPr lang="fr-FR" b="0" i="0" dirty="0" smtClean="0">
                <a:solidFill>
                  <a:srgbClr val="4D5156"/>
                </a:solidFill>
                <a:effectLst/>
                <a:latin typeface="Arial" panose="020B0604020202020204" pitchFamily="34" charset="0"/>
                <a:cs typeface="Arial" panose="020B0604020202020204" pitchFamily="34" charset="0"/>
              </a:rPr>
              <a:t>Open Food Facts est un projet collaboratif dont le but est de constituer une base de données libre et ouverte sur les produits alimentaires commercialisés dans le monde entier.</a:t>
            </a:r>
          </a:p>
          <a:p>
            <a:pPr marL="0" lvl="0" indent="0" algn="l" rtl="0">
              <a:spcBef>
                <a:spcPts val="0"/>
              </a:spcBef>
              <a:spcAft>
                <a:spcPts val="0"/>
              </a:spcAft>
              <a:buNone/>
            </a:pPr>
            <a:r>
              <a:rPr lang="fr-FR" b="0" i="0" dirty="0" smtClean="0">
                <a:solidFill>
                  <a:srgbClr val="4D5156"/>
                </a:solidFill>
                <a:effectLst/>
                <a:latin typeface="Arial" panose="020B0604020202020204" pitchFamily="34" charset="0"/>
                <a:cs typeface="Arial" panose="020B0604020202020204" pitchFamily="34" charset="0"/>
              </a:rPr>
              <a:t/>
            </a:r>
            <a:br>
              <a:rPr lang="fr-FR" b="0" i="0" dirty="0" smtClean="0">
                <a:solidFill>
                  <a:srgbClr val="4D5156"/>
                </a:solidFill>
                <a:effectLst/>
                <a:latin typeface="Arial" panose="020B0604020202020204" pitchFamily="34" charset="0"/>
                <a:cs typeface="Arial" panose="020B0604020202020204" pitchFamily="34" charset="0"/>
              </a:rPr>
            </a:br>
            <a:r>
              <a:rPr lang="fr-FR" b="0" i="0" dirty="0" smtClean="0">
                <a:solidFill>
                  <a:srgbClr val="4D5156"/>
                </a:solidFill>
                <a:effectLst/>
                <a:latin typeface="Arial" panose="020B0604020202020204" pitchFamily="34" charset="0"/>
                <a:cs typeface="Arial" panose="020B0604020202020204" pitchFamily="34" charset="0"/>
              </a:rPr>
              <a:t>N</a:t>
            </a:r>
            <a:r>
              <a:rPr lang="fr-FR" dirty="0" smtClean="0">
                <a:latin typeface="Arial" panose="020B0604020202020204" pitchFamily="34" charset="0"/>
                <a:cs typeface="Arial" panose="020B0604020202020204" pitchFamily="34" charset="0"/>
              </a:rPr>
              <a:t>ous réaliserons une première exploration et visualisation des données, afin de fournir une plateforme </a:t>
            </a:r>
            <a:r>
              <a:rPr lang="fr-FR" b="1" dirty="0" smtClean="0">
                <a:latin typeface="Arial" panose="020B0604020202020204" pitchFamily="34" charset="0"/>
                <a:cs typeface="Arial" panose="020B0604020202020204" pitchFamily="34" charset="0"/>
              </a:rPr>
              <a:t>CLICK</a:t>
            </a:r>
            <a:r>
              <a:rPr lang="fr-FR" dirty="0" smtClean="0">
                <a:latin typeface="Arial" panose="020B0604020202020204" pitchFamily="34" charset="0"/>
                <a:cs typeface="Arial" panose="020B0604020202020204" pitchFamily="34" charset="0"/>
              </a:rPr>
              <a:t> pour que les agents </a:t>
            </a:r>
            <a:r>
              <a:rPr lang="fr-FR" b="1" dirty="0" smtClean="0">
                <a:latin typeface="Arial" panose="020B0604020202020204" pitchFamily="34" charset="0"/>
                <a:cs typeface="Arial" panose="020B0604020202020204" pitchFamily="34" charset="0"/>
              </a:rPr>
              <a:t>CLICK</a:t>
            </a:r>
            <a:r>
              <a:rPr lang="fr-FR" dirty="0" smtClean="0">
                <a:latin typeface="Arial" panose="020B0604020202020204" pitchFamily="34" charset="0"/>
                <a:cs typeface="Arial" panose="020B0604020202020204" pitchFamily="34" charset="0"/>
              </a:rPr>
              <a:t> puissent exploiter les données.</a:t>
            </a:r>
          </a:p>
          <a:p>
            <a:pPr marL="0" lvl="0" indent="0" algn="l" rtl="0">
              <a:spcBef>
                <a:spcPts val="0"/>
              </a:spcBef>
              <a:spcAft>
                <a:spcPts val="0"/>
              </a:spcAft>
              <a:buNone/>
            </a:pPr>
            <a:endParaRPr lang="fr-FR" dirty="0" smtClean="0">
              <a:latin typeface="Arial" panose="020B0604020202020204" pitchFamily="34" charset="0"/>
              <a:cs typeface="Arial" panose="020B0604020202020204" pitchFamily="34" charset="0"/>
            </a:endParaRPr>
          </a:p>
          <a:p>
            <a:pPr marL="0" lvl="0" indent="0" algn="l" rtl="0">
              <a:spcBef>
                <a:spcPts val="0"/>
              </a:spcBef>
              <a:spcAft>
                <a:spcPts val="0"/>
              </a:spcAft>
              <a:buNone/>
            </a:pPr>
            <a:r>
              <a:rPr lang="fr-FR" dirty="0" smtClean="0">
                <a:latin typeface="Arial" panose="020B0604020202020204" pitchFamily="34" charset="0"/>
                <a:cs typeface="Arial" panose="020B0604020202020204" pitchFamily="34" charset="0"/>
              </a:rPr>
              <a:t>L’objectif est donc de fournir une plateforme interactive aux agents de santé publique sans qu’ils aient besoin de toucher à la programmation pour qu’ils puissent mener leurs études.</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6157fab5e6_4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6157fab5e6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smtClean="0"/>
              <a:t>Il existe plusieurs</a:t>
            </a:r>
            <a:r>
              <a:rPr lang="fr-FR" baseline="0" dirty="0" smtClean="0"/>
              <a:t> versions de la base de donné</a:t>
            </a:r>
            <a:r>
              <a:rPr lang="en-HK" baseline="0" dirty="0" smtClean="0"/>
              <a:t>es. Celle du projet P3 sur l’enonc</a:t>
            </a:r>
            <a:r>
              <a:rPr lang="fr-FR" baseline="0" smtClean="0"/>
              <a:t>é</a:t>
            </a:r>
            <a:r>
              <a:rPr lang="en-HK" baseline="0" smtClean="0"/>
              <a:t> </a:t>
            </a:r>
            <a:r>
              <a:rPr lang="fr-FR" baseline="0" noProof="0" dirty="0" smtClean="0"/>
              <a:t>d’OpenClassrooms</a:t>
            </a:r>
            <a:r>
              <a:rPr lang="en-HK" baseline="0" dirty="0" smtClean="0"/>
              <a:t> p</a:t>
            </a:r>
            <a:r>
              <a:rPr lang="fr-FR" baseline="0" dirty="0" smtClean="0"/>
              <a:t>è</a:t>
            </a:r>
            <a:r>
              <a:rPr lang="en-HK" baseline="0" dirty="0" smtClean="0"/>
              <a:t>se 800 Mo</a:t>
            </a:r>
            <a:endParaRPr lang="fr-FR" dirty="0" smtClean="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smtClean="0"/>
              <a:t>La base de donné</a:t>
            </a:r>
            <a:r>
              <a:rPr lang="en-HK" dirty="0" smtClean="0"/>
              <a:t>es courante et mondiale </a:t>
            </a:r>
            <a:r>
              <a:rPr lang="en-HK" dirty="0" err="1" smtClean="0"/>
              <a:t>d’openfoodfacts</a:t>
            </a:r>
            <a:r>
              <a:rPr lang="en-HK" baseline="0" dirty="0" smtClean="0"/>
              <a:t> </a:t>
            </a:r>
            <a:r>
              <a:rPr lang="en-HK" baseline="0" dirty="0" err="1" smtClean="0"/>
              <a:t>est</a:t>
            </a:r>
            <a:r>
              <a:rPr lang="en-HK" baseline="0" dirty="0" smtClean="0"/>
              <a:t> d’</a:t>
            </a:r>
            <a:r>
              <a:rPr lang="fr-FR" dirty="0" smtClean="0"/>
              <a:t>environ 4 Go</a:t>
            </a:r>
            <a:r>
              <a:rPr lang="fr-FR" baseline="0" dirty="0" smtClean="0"/>
              <a:t> et est en constante e</a:t>
            </a:r>
            <a:r>
              <a:rPr lang="en-HK" baseline="0" dirty="0" err="1" smtClean="0"/>
              <a:t>volution</a:t>
            </a:r>
            <a:r>
              <a:rPr lang="en-HK" baseline="0" dirty="0" smtClean="0"/>
              <a:t>.  Memoire </a:t>
            </a:r>
            <a:r>
              <a:rPr lang="en-HK" baseline="0" dirty="0" err="1" smtClean="0"/>
              <a:t>utilis</a:t>
            </a:r>
            <a:r>
              <a:rPr lang="fr-FR" baseline="0" dirty="0" smtClean="0"/>
              <a:t>é</a:t>
            </a:r>
            <a:r>
              <a:rPr lang="en-HK" baseline="0" dirty="0" smtClean="0"/>
              <a:t>e: &gt; 2.5Go</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HK" baseline="0" dirty="0" smtClean="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smtClean="0"/>
              <a:t>Nous avions commencé par explorer le premier jeu de données, mais aux vues du nombre important de données manquantes nous avons utilisé les données monde qui ont également l'avantage  d'</a:t>
            </a:r>
            <a:r>
              <a:rPr lang="fr-FR" dirty="0" err="1" smtClean="0"/>
              <a:t>etre</a:t>
            </a:r>
            <a:r>
              <a:rPr lang="fr-FR" dirty="0" smtClean="0"/>
              <a:t> mises a jour régulièrement.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dirty="0" smtClean="0">
              <a:latin typeface="Arial" panose="020B0604020202020204" pitchFamily="34" charset="0"/>
              <a:cs typeface="Arial" panose="020B0604020202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069799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mtClean="0"/>
              <a:t>Près</a:t>
            </a:r>
            <a:r>
              <a:rPr lang="fr-FR" baseline="0" smtClean="0"/>
              <a:t> de </a:t>
            </a:r>
            <a:r>
              <a:rPr lang="en-HK" baseline="0" smtClean="0"/>
              <a:t>2 millions de </a:t>
            </a:r>
            <a:r>
              <a:rPr lang="en-HK" baseline="0" err="1" smtClean="0"/>
              <a:t>lignes</a:t>
            </a:r>
            <a:r>
              <a:rPr lang="en-HK" baseline="0" smtClean="0"/>
              <a:t> et 186 variables. On se rend </a:t>
            </a:r>
            <a:r>
              <a:rPr lang="en-HK" baseline="0" err="1" smtClean="0"/>
              <a:t>malheureusement</a:t>
            </a:r>
            <a:r>
              <a:rPr lang="en-HK" baseline="0" smtClean="0"/>
              <a:t> </a:t>
            </a:r>
            <a:r>
              <a:rPr lang="en-HK" baseline="0" err="1" smtClean="0"/>
              <a:t>compte</a:t>
            </a:r>
            <a:r>
              <a:rPr lang="en-HK" baseline="0" smtClean="0"/>
              <a:t> que de </a:t>
            </a:r>
            <a:r>
              <a:rPr lang="en-HK" baseline="0" err="1" smtClean="0"/>
              <a:t>nombreuses</a:t>
            </a:r>
            <a:r>
              <a:rPr lang="en-HK" baseline="0" smtClean="0"/>
              <a:t> </a:t>
            </a:r>
            <a:r>
              <a:rPr lang="en-HK" baseline="0" err="1" smtClean="0"/>
              <a:t>colonnes</a:t>
            </a:r>
            <a:r>
              <a:rPr lang="en-HK" baseline="0" smtClean="0"/>
              <a:t> </a:t>
            </a:r>
            <a:r>
              <a:rPr lang="en-HK" baseline="0" err="1" smtClean="0"/>
              <a:t>sont</a:t>
            </a:r>
            <a:r>
              <a:rPr lang="en-HK" baseline="0" smtClean="0"/>
              <a:t>  </a:t>
            </a:r>
            <a:r>
              <a:rPr lang="en-HK" baseline="0" err="1" smtClean="0"/>
              <a:t>vides</a:t>
            </a:r>
            <a:r>
              <a:rPr lang="en-HK" baseline="0" smtClean="0"/>
              <a:t> </a:t>
            </a:r>
            <a:r>
              <a:rPr lang="fr-FR" baseline="0" smtClean="0"/>
              <a:t>à plus de </a:t>
            </a:r>
            <a:r>
              <a:rPr lang="en-HK" baseline="0" smtClean="0"/>
              <a:t>80%</a:t>
            </a:r>
            <a:r>
              <a:rPr lang="en-US" baseline="0" smtClean="0"/>
              <a:t> </a:t>
            </a:r>
            <a:r>
              <a:rPr lang="en-HK" baseline="0" smtClean="0"/>
              <a:t>(</a:t>
            </a:r>
            <a:r>
              <a:rPr lang="en-HK" baseline="0" err="1" smtClean="0"/>
              <a:t>NaN</a:t>
            </a:r>
            <a:r>
              <a:rPr lang="en-HK" baseline="0" smtClean="0"/>
              <a:t>)</a:t>
            </a:r>
            <a:endParaRPr lang="fr-FR" smtClean="0"/>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mtClean="0"/>
              <a:t>Près</a:t>
            </a:r>
            <a:r>
              <a:rPr lang="fr-FR" baseline="0" smtClean="0"/>
              <a:t> de </a:t>
            </a:r>
            <a:r>
              <a:rPr lang="en-HK" baseline="0" smtClean="0"/>
              <a:t>2 millions de </a:t>
            </a:r>
            <a:r>
              <a:rPr lang="en-HK" baseline="0" err="1" smtClean="0"/>
              <a:t>lignes</a:t>
            </a:r>
            <a:r>
              <a:rPr lang="en-HK" baseline="0" smtClean="0"/>
              <a:t> et 186 variables. On se rend </a:t>
            </a:r>
            <a:r>
              <a:rPr lang="en-HK" baseline="0" err="1" smtClean="0"/>
              <a:t>malheureusement</a:t>
            </a:r>
            <a:r>
              <a:rPr lang="en-HK" baseline="0" smtClean="0"/>
              <a:t> </a:t>
            </a:r>
            <a:r>
              <a:rPr lang="en-HK" baseline="0" err="1" smtClean="0"/>
              <a:t>compte</a:t>
            </a:r>
            <a:r>
              <a:rPr lang="en-HK" baseline="0" smtClean="0"/>
              <a:t> que de </a:t>
            </a:r>
            <a:r>
              <a:rPr lang="en-HK" baseline="0" err="1" smtClean="0"/>
              <a:t>nombreuses</a:t>
            </a:r>
            <a:r>
              <a:rPr lang="en-HK" baseline="0" smtClean="0"/>
              <a:t> </a:t>
            </a:r>
            <a:r>
              <a:rPr lang="en-HK" baseline="0" err="1" smtClean="0"/>
              <a:t>colonnes</a:t>
            </a:r>
            <a:r>
              <a:rPr lang="en-HK" baseline="0" smtClean="0"/>
              <a:t> </a:t>
            </a:r>
            <a:r>
              <a:rPr lang="en-HK" baseline="0" err="1" smtClean="0"/>
              <a:t>sont</a:t>
            </a:r>
            <a:r>
              <a:rPr lang="en-HK" baseline="0" smtClean="0"/>
              <a:t>  </a:t>
            </a:r>
            <a:r>
              <a:rPr lang="en-HK" baseline="0" err="1" smtClean="0"/>
              <a:t>vides</a:t>
            </a:r>
            <a:r>
              <a:rPr lang="en-HK" baseline="0" smtClean="0"/>
              <a:t> </a:t>
            </a:r>
            <a:r>
              <a:rPr lang="fr-FR" baseline="0" smtClean="0"/>
              <a:t>à plus de </a:t>
            </a:r>
            <a:r>
              <a:rPr lang="en-HK" baseline="0" smtClean="0"/>
              <a:t>80%</a:t>
            </a:r>
            <a:r>
              <a:rPr lang="en-US" baseline="0" smtClean="0"/>
              <a:t> </a:t>
            </a:r>
            <a:r>
              <a:rPr lang="en-HK" baseline="0" smtClean="0"/>
              <a:t>(</a:t>
            </a:r>
            <a:r>
              <a:rPr lang="en-HK" baseline="0" err="1" smtClean="0"/>
              <a:t>NaN</a:t>
            </a:r>
            <a:r>
              <a:rPr lang="en-HK" baseline="0" smtClean="0"/>
              <a:t>)</a:t>
            </a:r>
            <a:endParaRPr lang="fr-FR" smtClean="0"/>
          </a:p>
          <a:p>
            <a:pPr marL="0" lvl="0" indent="0" algn="l" rtl="0">
              <a:spcBef>
                <a:spcPts val="0"/>
              </a:spcBef>
              <a:spcAft>
                <a:spcPts val="0"/>
              </a:spcAft>
              <a:buNone/>
            </a:pPr>
            <a:endParaRPr/>
          </a:p>
        </p:txBody>
      </p:sp>
    </p:spTree>
    <p:extLst>
      <p:ext uri="{BB962C8B-B14F-4D97-AF65-F5344CB8AC3E}">
        <p14:creationId xmlns:p14="http://schemas.microsoft.com/office/powerpoint/2010/main" val="2591504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HK" smtClean="0"/>
              <a:t>- On </a:t>
            </a:r>
            <a:r>
              <a:rPr lang="en-HK" err="1" smtClean="0"/>
              <a:t>constate</a:t>
            </a:r>
            <a:r>
              <a:rPr lang="en-HK" smtClean="0"/>
              <a:t> </a:t>
            </a:r>
            <a:r>
              <a:rPr lang="en-HK" err="1" smtClean="0"/>
              <a:t>l’importance</a:t>
            </a:r>
            <a:r>
              <a:rPr lang="en-HK" smtClean="0"/>
              <a:t> du</a:t>
            </a:r>
            <a:r>
              <a:rPr lang="en-HK" baseline="0" smtClean="0"/>
              <a:t> vide </a:t>
            </a:r>
            <a:r>
              <a:rPr lang="en-HK" baseline="0" err="1" smtClean="0"/>
              <a:t>dans</a:t>
            </a:r>
            <a:r>
              <a:rPr lang="en-HK" baseline="0" smtClean="0"/>
              <a:t> les </a:t>
            </a:r>
            <a:r>
              <a:rPr lang="en-HK" baseline="0" err="1" smtClean="0"/>
              <a:t>donnees</a:t>
            </a:r>
            <a:r>
              <a:rPr lang="en-HK" baseline="0" smtClean="0"/>
              <a:t>. De </a:t>
            </a:r>
            <a:r>
              <a:rPr lang="en-HK" baseline="0" err="1" smtClean="0"/>
              <a:t>nombreuses</a:t>
            </a:r>
            <a:r>
              <a:rPr lang="en-HK" baseline="0" smtClean="0"/>
              <a:t> </a:t>
            </a:r>
            <a:r>
              <a:rPr lang="en-HK" baseline="0" err="1" smtClean="0"/>
              <a:t>colonnes</a:t>
            </a:r>
            <a:r>
              <a:rPr lang="en-HK" baseline="0" smtClean="0"/>
              <a:t> </a:t>
            </a:r>
            <a:r>
              <a:rPr lang="en-HK" baseline="0" err="1" smtClean="0"/>
              <a:t>sont</a:t>
            </a:r>
            <a:r>
              <a:rPr lang="en-HK" baseline="0" smtClean="0"/>
              <a:t> </a:t>
            </a:r>
            <a:r>
              <a:rPr lang="en-HK" baseline="0" err="1" smtClean="0"/>
              <a:t>quasiment</a:t>
            </a:r>
            <a:r>
              <a:rPr lang="en-HK" baseline="0" smtClean="0"/>
              <a:t> </a:t>
            </a:r>
            <a:r>
              <a:rPr lang="en-HK" baseline="0" err="1" smtClean="0"/>
              <a:t>vides</a:t>
            </a:r>
            <a:r>
              <a:rPr lang="en-HK" baseline="0" smtClean="0"/>
              <a:t> </a:t>
            </a:r>
            <a:r>
              <a:rPr lang="en-HK" baseline="0" err="1" smtClean="0"/>
              <a:t>celles</a:t>
            </a:r>
            <a:r>
              <a:rPr lang="en-HK" baseline="0" smtClean="0"/>
              <a:t> </a:t>
            </a:r>
            <a:r>
              <a:rPr lang="en-HK" baseline="0" err="1" smtClean="0"/>
              <a:t>liees</a:t>
            </a:r>
            <a:r>
              <a:rPr lang="en-HK" baseline="0" smtClean="0"/>
              <a:t> a la date de creation, du nom des </a:t>
            </a:r>
            <a:r>
              <a:rPr lang="en-HK" baseline="0" err="1" smtClean="0"/>
              <a:t>produits</a:t>
            </a:r>
            <a:r>
              <a:rPr lang="en-HK" baseline="0" smtClean="0"/>
              <a:t>, et du code </a:t>
            </a:r>
            <a:r>
              <a:rPr lang="en-HK" baseline="0" err="1" smtClean="0"/>
              <a:t>produit</a:t>
            </a:r>
            <a:r>
              <a:rPr lang="en-HK" baseline="0" smtClean="0"/>
              <a:t> (0% de </a:t>
            </a:r>
            <a:r>
              <a:rPr lang="en-HK" baseline="0" err="1" smtClean="0"/>
              <a:t>NaN</a:t>
            </a:r>
            <a:r>
              <a:rPr lang="en-HK" baseline="0" smtClean="0"/>
              <a:t>). </a:t>
            </a:r>
          </a:p>
          <a:p>
            <a:pPr marL="0" lvl="0" indent="0" algn="l" rtl="0">
              <a:spcBef>
                <a:spcPts val="0"/>
              </a:spcBef>
              <a:spcAft>
                <a:spcPts val="0"/>
              </a:spcAft>
              <a:buNone/>
            </a:pPr>
            <a:endParaRPr lang="en-HK" baseline="0" smtClean="0"/>
          </a:p>
          <a:p>
            <a:pPr marL="0" lvl="0" indent="0" algn="l" rtl="0">
              <a:spcBef>
                <a:spcPts val="0"/>
              </a:spcBef>
              <a:spcAft>
                <a:spcPts val="0"/>
              </a:spcAft>
              <a:buNone/>
            </a:pPr>
            <a:r>
              <a:rPr lang="en-HK" baseline="0" smtClean="0"/>
              <a:t>- </a:t>
            </a:r>
            <a:r>
              <a:rPr lang="en-HK" baseline="0" err="1" smtClean="0"/>
              <a:t>Seuls</a:t>
            </a:r>
            <a:r>
              <a:rPr lang="en-HK" baseline="0" smtClean="0"/>
              <a:t> les nutriments </a:t>
            </a:r>
            <a:r>
              <a:rPr lang="en-HK" baseline="0" err="1" smtClean="0"/>
              <a:t>principaux</a:t>
            </a:r>
            <a:r>
              <a:rPr lang="en-HK" baseline="0" smtClean="0"/>
              <a:t> </a:t>
            </a:r>
            <a:r>
              <a:rPr lang="en-HK" baseline="0" err="1" smtClean="0"/>
              <a:t>sont</a:t>
            </a:r>
            <a:r>
              <a:rPr lang="en-HK" baseline="0" smtClean="0"/>
              <a:t> </a:t>
            </a:r>
            <a:r>
              <a:rPr lang="en-HK" baseline="0" err="1" smtClean="0"/>
              <a:t>nettoyables</a:t>
            </a:r>
            <a:r>
              <a:rPr lang="en-HK" baseline="0" smtClean="0"/>
              <a:t> et </a:t>
            </a:r>
            <a:r>
              <a:rPr lang="en-HK" baseline="0" err="1" smtClean="0"/>
              <a:t>corrigeables</a:t>
            </a:r>
            <a:r>
              <a:rPr lang="en-HK" baseline="0" smtClean="0"/>
              <a:t> tout </a:t>
            </a:r>
            <a:r>
              <a:rPr lang="en-HK" baseline="0" err="1" smtClean="0"/>
              <a:t>en</a:t>
            </a:r>
            <a:r>
              <a:rPr lang="en-HK" baseline="0" smtClean="0"/>
              <a:t> </a:t>
            </a:r>
            <a:r>
              <a:rPr lang="en-HK" baseline="0" err="1" smtClean="0"/>
              <a:t>gardant</a:t>
            </a:r>
            <a:r>
              <a:rPr lang="en-HK" baseline="0" smtClean="0"/>
              <a:t> </a:t>
            </a:r>
            <a:r>
              <a:rPr lang="en-HK" baseline="0" err="1" smtClean="0"/>
              <a:t>une</a:t>
            </a:r>
            <a:r>
              <a:rPr lang="en-HK" baseline="0" smtClean="0"/>
              <a:t> </a:t>
            </a:r>
            <a:r>
              <a:rPr lang="en-HK" baseline="0" err="1" smtClean="0"/>
              <a:t>certaine</a:t>
            </a:r>
            <a:r>
              <a:rPr lang="en-HK" baseline="0" smtClean="0"/>
              <a:t> </a:t>
            </a:r>
            <a:r>
              <a:rPr lang="en-HK" baseline="0" err="1" smtClean="0"/>
              <a:t>qualit</a:t>
            </a:r>
            <a:r>
              <a:rPr lang="fr-FR" baseline="0" smtClean="0"/>
              <a:t>é</a:t>
            </a:r>
            <a:r>
              <a:rPr lang="en-HK" baseline="0" smtClean="0"/>
              <a:t>s </a:t>
            </a:r>
            <a:r>
              <a:rPr lang="en-HK" baseline="0" err="1" smtClean="0"/>
              <a:t>d’information</a:t>
            </a:r>
            <a:r>
              <a:rPr lang="en-HK" baseline="0" smtClean="0"/>
              <a:t>. Il </a:t>
            </a:r>
            <a:r>
              <a:rPr lang="en-HK" baseline="0" err="1" smtClean="0"/>
              <a:t>faut</a:t>
            </a:r>
            <a:r>
              <a:rPr lang="en-HK" baseline="0" smtClean="0"/>
              <a:t> </a:t>
            </a:r>
            <a:r>
              <a:rPr lang="en-HK" baseline="0" err="1" smtClean="0"/>
              <a:t>garantir</a:t>
            </a:r>
            <a:r>
              <a:rPr lang="en-HK" baseline="0" smtClean="0"/>
              <a:t> </a:t>
            </a:r>
            <a:r>
              <a:rPr lang="en-HK" baseline="0" err="1" smtClean="0"/>
              <a:t>dans</a:t>
            </a:r>
            <a:r>
              <a:rPr lang="en-HK" baseline="0" smtClean="0"/>
              <a:t> </a:t>
            </a:r>
            <a:r>
              <a:rPr lang="en-HK" baseline="0" err="1" smtClean="0"/>
              <a:t>ce</a:t>
            </a:r>
            <a:r>
              <a:rPr lang="en-HK" baseline="0" smtClean="0"/>
              <a:t> </a:t>
            </a:r>
            <a:r>
              <a:rPr lang="en-HK" baseline="0" err="1" smtClean="0"/>
              <a:t>projet</a:t>
            </a:r>
            <a:r>
              <a:rPr lang="en-HK" baseline="0" smtClean="0"/>
              <a:t> que les </a:t>
            </a:r>
            <a:r>
              <a:rPr lang="en-HK" baseline="0" err="1" smtClean="0"/>
              <a:t>donnees</a:t>
            </a:r>
            <a:r>
              <a:rPr lang="en-HK" baseline="0" smtClean="0"/>
              <a:t> </a:t>
            </a:r>
            <a:r>
              <a:rPr lang="en-HK" baseline="0" err="1" smtClean="0"/>
              <a:t>corrigees</a:t>
            </a:r>
            <a:r>
              <a:rPr lang="en-HK" baseline="0" smtClean="0"/>
              <a:t> </a:t>
            </a:r>
            <a:r>
              <a:rPr lang="en-HK" baseline="0" err="1" smtClean="0"/>
              <a:t>restent</a:t>
            </a:r>
            <a:r>
              <a:rPr lang="en-HK" baseline="0" smtClean="0"/>
              <a:t> </a:t>
            </a:r>
            <a:r>
              <a:rPr lang="en-HK" baseline="0" err="1" smtClean="0"/>
              <a:t>fiables</a:t>
            </a:r>
            <a:r>
              <a:rPr lang="en-HK" baseline="0" smtClean="0"/>
              <a:t> et que les previsions, </a:t>
            </a:r>
            <a:r>
              <a:rPr lang="en-HK" baseline="0" err="1" smtClean="0"/>
              <a:t>regles</a:t>
            </a:r>
            <a:r>
              <a:rPr lang="en-HK" baseline="0" smtClean="0"/>
              <a:t>, deductions ne </a:t>
            </a:r>
            <a:r>
              <a:rPr lang="en-HK" baseline="0" err="1" smtClean="0"/>
              <a:t>sont</a:t>
            </a:r>
            <a:r>
              <a:rPr lang="en-HK" baseline="0" smtClean="0"/>
              <a:t> pas </a:t>
            </a:r>
            <a:r>
              <a:rPr lang="en-HK" baseline="0" err="1" smtClean="0"/>
              <a:t>fausses</a:t>
            </a:r>
            <a:r>
              <a:rPr lang="en-HK" baseline="0" smtClean="0"/>
              <a:t>. </a:t>
            </a:r>
          </a:p>
          <a:p>
            <a:pPr marL="0" lvl="0" indent="0" algn="l" rtl="0">
              <a:spcBef>
                <a:spcPts val="0"/>
              </a:spcBef>
              <a:spcAft>
                <a:spcPts val="0"/>
              </a:spcAft>
              <a:buNone/>
            </a:pPr>
            <a:endParaRPr lang="en-HK" baseline="0" smtClean="0"/>
          </a:p>
          <a:p>
            <a:pPr marL="0" lvl="0" indent="0" algn="l" rtl="0">
              <a:spcBef>
                <a:spcPts val="0"/>
              </a:spcBef>
              <a:spcAft>
                <a:spcPts val="0"/>
              </a:spcAft>
              <a:buNone/>
            </a:pPr>
            <a:r>
              <a:rPr lang="en-HK" baseline="0" smtClean="0"/>
              <a:t> - On </a:t>
            </a:r>
            <a:r>
              <a:rPr lang="en-HK" baseline="0" err="1" smtClean="0"/>
              <a:t>va</a:t>
            </a:r>
            <a:r>
              <a:rPr lang="en-HK" baseline="0" smtClean="0"/>
              <a:t> </a:t>
            </a:r>
            <a:r>
              <a:rPr lang="en-HK" baseline="0" err="1" smtClean="0"/>
              <a:t>donc</a:t>
            </a:r>
            <a:r>
              <a:rPr lang="en-HK" baseline="0" smtClean="0"/>
              <a:t> </a:t>
            </a:r>
            <a:r>
              <a:rPr lang="en-HK" baseline="0" err="1" smtClean="0"/>
              <a:t>retirer</a:t>
            </a:r>
            <a:r>
              <a:rPr lang="en-HK" baseline="0" smtClean="0"/>
              <a:t> </a:t>
            </a:r>
            <a:r>
              <a:rPr lang="en-HK" baseline="0" err="1" smtClean="0"/>
              <a:t>toutes</a:t>
            </a:r>
            <a:r>
              <a:rPr lang="en-HK" baseline="0" smtClean="0"/>
              <a:t> les </a:t>
            </a:r>
            <a:r>
              <a:rPr lang="en-HK" baseline="0" err="1" smtClean="0"/>
              <a:t>donnees</a:t>
            </a:r>
            <a:r>
              <a:rPr lang="en-HK" baseline="0" smtClean="0"/>
              <a:t> </a:t>
            </a:r>
            <a:r>
              <a:rPr lang="en-HK" baseline="0" err="1" smtClean="0"/>
              <a:t>ayant</a:t>
            </a:r>
            <a:r>
              <a:rPr lang="en-HK" baseline="0" smtClean="0"/>
              <a:t> plus de 80% de </a:t>
            </a:r>
            <a:r>
              <a:rPr lang="en-HK" baseline="0" err="1" smtClean="0"/>
              <a:t>donnees</a:t>
            </a:r>
            <a:r>
              <a:rPr lang="en-HK" baseline="0" smtClean="0"/>
              <a:t> </a:t>
            </a:r>
            <a:r>
              <a:rPr lang="en-HK" baseline="0" err="1" smtClean="0"/>
              <a:t>vides</a:t>
            </a:r>
            <a:r>
              <a:rPr lang="en-HK" baseline="0" smtClean="0"/>
              <a:t> (on </a:t>
            </a:r>
            <a:r>
              <a:rPr lang="en-HK" baseline="0" err="1" smtClean="0"/>
              <a:t>n’etudiera</a:t>
            </a:r>
            <a:r>
              <a:rPr lang="en-HK" baseline="0" smtClean="0"/>
              <a:t> pas les </a:t>
            </a:r>
            <a:r>
              <a:rPr lang="en-HK" baseline="0" err="1" smtClean="0"/>
              <a:t>alergenes</a:t>
            </a:r>
            <a:r>
              <a:rPr lang="en-HK" baseline="0" smtClean="0"/>
              <a:t>, </a:t>
            </a:r>
            <a:r>
              <a:rPr lang="en-HK" baseline="0" err="1" smtClean="0"/>
              <a:t>vitamines</a:t>
            </a:r>
            <a:r>
              <a:rPr lang="en-HK" baseline="0" smtClean="0"/>
              <a:t> et </a:t>
            </a:r>
            <a:r>
              <a:rPr lang="en-HK" baseline="0" err="1" smtClean="0"/>
              <a:t>autres</a:t>
            </a:r>
            <a:r>
              <a:rPr lang="en-HK" baseline="0" smtClean="0"/>
              <a:t> micro nutriments)</a:t>
            </a:r>
          </a:p>
          <a:p>
            <a:pPr marL="0" lvl="0" indent="0" algn="l" rtl="0">
              <a:spcBef>
                <a:spcPts val="0"/>
              </a:spcBef>
              <a:spcAft>
                <a:spcPts val="0"/>
              </a:spcAft>
              <a:buNone/>
            </a:pPr>
            <a:endParaRPr/>
          </a:p>
        </p:txBody>
      </p:sp>
    </p:spTree>
    <p:extLst>
      <p:ext uri="{BB962C8B-B14F-4D97-AF65-F5344CB8AC3E}">
        <p14:creationId xmlns:p14="http://schemas.microsoft.com/office/powerpoint/2010/main" val="645471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HK" err="1" smtClean="0"/>
              <a:t>Dans</a:t>
            </a:r>
            <a:r>
              <a:rPr lang="en-HK" smtClean="0"/>
              <a:t> la</a:t>
            </a:r>
            <a:r>
              <a:rPr lang="en-HK" baseline="0" smtClean="0"/>
              <a:t> base </a:t>
            </a:r>
            <a:r>
              <a:rPr lang="en-HK" baseline="0" err="1" smtClean="0"/>
              <a:t>mondiale</a:t>
            </a:r>
            <a:r>
              <a:rPr lang="en-HK" baseline="0" smtClean="0"/>
              <a:t> on </a:t>
            </a:r>
            <a:r>
              <a:rPr lang="en-HK" baseline="0" err="1" smtClean="0"/>
              <a:t>voit</a:t>
            </a:r>
            <a:r>
              <a:rPr lang="en-HK" baseline="0" smtClean="0"/>
              <a:t> </a:t>
            </a:r>
            <a:r>
              <a:rPr lang="en-HK" baseline="0" err="1" smtClean="0"/>
              <a:t>qu’il</a:t>
            </a:r>
            <a:r>
              <a:rPr lang="en-HK" baseline="0" smtClean="0"/>
              <a:t> y a </a:t>
            </a:r>
            <a:r>
              <a:rPr lang="en-HK" baseline="0" err="1" smtClean="0"/>
              <a:t>en</a:t>
            </a:r>
            <a:r>
              <a:rPr lang="en-HK" baseline="0" smtClean="0"/>
              <a:t> fait de </a:t>
            </a:r>
            <a:r>
              <a:rPr lang="en-HK" baseline="0" err="1" smtClean="0"/>
              <a:t>nombreuses</a:t>
            </a:r>
            <a:r>
              <a:rPr lang="en-HK" baseline="0" smtClean="0"/>
              <a:t> </a:t>
            </a:r>
            <a:r>
              <a:rPr lang="en-HK" baseline="0" err="1" smtClean="0"/>
              <a:t>enseignes</a:t>
            </a:r>
            <a:r>
              <a:rPr lang="en-HK" baseline="0" smtClean="0"/>
              <a:t> </a:t>
            </a:r>
            <a:r>
              <a:rPr lang="en-HK" baseline="0" err="1" smtClean="0"/>
              <a:t>francaises</a:t>
            </a:r>
            <a:r>
              <a:rPr lang="en-HK" baseline="0" smtClean="0"/>
              <a:t>. Il </a:t>
            </a:r>
            <a:r>
              <a:rPr lang="en-HK" baseline="0" err="1" smtClean="0"/>
              <a:t>semble</a:t>
            </a:r>
            <a:r>
              <a:rPr lang="en-HK" baseline="0" smtClean="0"/>
              <a:t> </a:t>
            </a:r>
            <a:r>
              <a:rPr lang="en-HK" baseline="0" err="1" smtClean="0"/>
              <a:t>complique</a:t>
            </a:r>
            <a:r>
              <a:rPr lang="en-HK" baseline="0" smtClean="0"/>
              <a:t> de faire </a:t>
            </a:r>
            <a:r>
              <a:rPr lang="en-HK" baseline="0" err="1" smtClean="0"/>
              <a:t>une</a:t>
            </a:r>
            <a:r>
              <a:rPr lang="en-HK" baseline="0" smtClean="0"/>
              <a:t> etude comparative entre les habitudes </a:t>
            </a:r>
            <a:r>
              <a:rPr lang="en-HK" baseline="0" err="1" smtClean="0"/>
              <a:t>alimentaires</a:t>
            </a:r>
            <a:r>
              <a:rPr lang="en-HK" baseline="0" smtClean="0"/>
              <a:t> </a:t>
            </a:r>
            <a:r>
              <a:rPr lang="en-HK" baseline="0" err="1" smtClean="0"/>
              <a:t>mondiales</a:t>
            </a:r>
            <a:r>
              <a:rPr lang="en-HK" baseline="0" smtClean="0"/>
              <a:t> avec </a:t>
            </a:r>
            <a:r>
              <a:rPr lang="en-HK" baseline="0" err="1" smtClean="0"/>
              <a:t>une</a:t>
            </a:r>
            <a:r>
              <a:rPr lang="en-HK" baseline="0" smtClean="0"/>
              <a:t> base de </a:t>
            </a:r>
            <a:r>
              <a:rPr lang="en-HK" baseline="0" err="1" smtClean="0"/>
              <a:t>donnees</a:t>
            </a:r>
            <a:r>
              <a:rPr lang="en-HK" baseline="0" smtClean="0"/>
              <a:t> </a:t>
            </a:r>
            <a:r>
              <a:rPr lang="en-HK" baseline="0" err="1" smtClean="0"/>
              <a:t>tres</a:t>
            </a:r>
            <a:r>
              <a:rPr lang="en-HK" baseline="0" smtClean="0"/>
              <a:t> </a:t>
            </a:r>
            <a:r>
              <a:rPr lang="en-HK" baseline="0" err="1" smtClean="0"/>
              <a:t>peu</a:t>
            </a:r>
            <a:r>
              <a:rPr lang="en-HK" baseline="0" smtClean="0"/>
              <a:t> representative </a:t>
            </a:r>
            <a:r>
              <a:rPr lang="en-HK" baseline="0" err="1" smtClean="0"/>
              <a:t>en</a:t>
            </a:r>
            <a:r>
              <a:rPr lang="en-HK" baseline="0" smtClean="0"/>
              <a:t> </a:t>
            </a:r>
            <a:r>
              <a:rPr lang="en-HK" baseline="0" err="1" smtClean="0"/>
              <a:t>dehors</a:t>
            </a:r>
            <a:r>
              <a:rPr lang="en-HK" baseline="0" smtClean="0"/>
              <a:t> du </a:t>
            </a:r>
            <a:r>
              <a:rPr lang="en-HK" baseline="0" err="1" smtClean="0"/>
              <a:t>territoire</a:t>
            </a:r>
            <a:r>
              <a:rPr lang="en-HK" baseline="0" smtClean="0"/>
              <a:t> </a:t>
            </a:r>
            <a:r>
              <a:rPr lang="en-HK" baseline="0" err="1" smtClean="0"/>
              <a:t>francais</a:t>
            </a:r>
            <a:r>
              <a:rPr lang="en-HK" baseline="0" smtClean="0"/>
              <a:t>. </a:t>
            </a:r>
          </a:p>
          <a:p>
            <a:pPr marL="171450" lvl="0" indent="-171450" algn="l" rtl="0">
              <a:spcBef>
                <a:spcPts val="0"/>
              </a:spcBef>
              <a:spcAft>
                <a:spcPts val="0"/>
              </a:spcAft>
              <a:buFontTx/>
              <a:buChar char="-"/>
            </a:pPr>
            <a:r>
              <a:rPr lang="en-HK" baseline="0" smtClean="0"/>
              <a:t>On voit egalement un reel desequilibre dans la base de donnees a propos des grandes categories de produits. Les plus repr</a:t>
            </a:r>
            <a:r>
              <a:rPr lang="fr-FR" baseline="0" smtClean="0"/>
              <a:t>é</a:t>
            </a:r>
            <a:r>
              <a:rPr lang="en-HK" baseline="0" smtClean="0"/>
              <a:t>senté sont les snacks, sauces, biscuits… il y a de grandes chances pour que cela induise une majorit</a:t>
            </a:r>
            <a:r>
              <a:rPr lang="fr-FR" baseline="0" smtClean="0"/>
              <a:t>é</a:t>
            </a:r>
            <a:r>
              <a:rPr lang="en-HK" baseline="0" smtClean="0"/>
              <a:t> de produits au nutriscores C, D ou E</a:t>
            </a:r>
          </a:p>
          <a:p>
            <a:pPr marL="171450" lvl="0" indent="-171450" algn="l" rtl="0">
              <a:spcBef>
                <a:spcPts val="0"/>
              </a:spcBef>
              <a:spcAft>
                <a:spcPts val="0"/>
              </a:spcAft>
              <a:buFontTx/>
              <a:buChar char="-"/>
            </a:pPr>
            <a:endParaRPr/>
          </a:p>
        </p:txBody>
      </p:sp>
    </p:spTree>
    <p:extLst>
      <p:ext uri="{BB962C8B-B14F-4D97-AF65-F5344CB8AC3E}">
        <p14:creationId xmlns:p14="http://schemas.microsoft.com/office/powerpoint/2010/main" val="118272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spTree>
      <p:nvGrpSpPr>
        <p:cNvPr id="1" name="Shape 8"/>
        <p:cNvGrpSpPr/>
        <p:nvPr/>
      </p:nvGrpSpPr>
      <p:grpSpPr>
        <a:xfrm>
          <a:off x="0" y="0"/>
          <a:ext cx="0" cy="0"/>
          <a:chOff x="0" y="0"/>
          <a:chExt cx="0" cy="0"/>
        </a:xfrm>
      </p:grpSpPr>
      <p:sp>
        <p:nvSpPr>
          <p:cNvPr id="9" name="Google Shape;9;p2"/>
          <p:cNvSpPr/>
          <p:nvPr/>
        </p:nvSpPr>
        <p:spPr>
          <a:xfrm>
            <a:off x="514725" y="400850"/>
            <a:ext cx="8115300" cy="4343400"/>
          </a:xfrm>
          <a:prstGeom prst="rect">
            <a:avLst/>
          </a:prstGeom>
          <a:no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372052" y="1201775"/>
            <a:ext cx="6399900" cy="2052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1"/>
              </a:buClr>
              <a:buSzPts val="4800"/>
              <a:buFont typeface="Abril Fatface"/>
              <a:buNone/>
              <a:defRPr sz="4800">
                <a:solidFill>
                  <a:schemeClr val="accent1"/>
                </a:solidFill>
                <a:latin typeface="Abril Fatface"/>
                <a:ea typeface="Abril Fatface"/>
                <a:cs typeface="Abril Fatface"/>
                <a:sym typeface="Abril Fatface"/>
              </a:defRPr>
            </a:lvl1pPr>
            <a:lvl2pPr lvl="1" algn="ctr">
              <a:spcBef>
                <a:spcPts val="0"/>
              </a:spcBef>
              <a:spcAft>
                <a:spcPts val="0"/>
              </a:spcAft>
              <a:buSzPts val="5200"/>
              <a:buFont typeface="Abril Fatface"/>
              <a:buNone/>
              <a:defRPr sz="5200">
                <a:latin typeface="Abril Fatface"/>
                <a:ea typeface="Abril Fatface"/>
                <a:cs typeface="Abril Fatface"/>
                <a:sym typeface="Abril Fatface"/>
              </a:defRPr>
            </a:lvl2pPr>
            <a:lvl3pPr lvl="2" algn="ctr">
              <a:spcBef>
                <a:spcPts val="0"/>
              </a:spcBef>
              <a:spcAft>
                <a:spcPts val="0"/>
              </a:spcAft>
              <a:buSzPts val="5200"/>
              <a:buFont typeface="Abril Fatface"/>
              <a:buNone/>
              <a:defRPr sz="5200">
                <a:latin typeface="Abril Fatface"/>
                <a:ea typeface="Abril Fatface"/>
                <a:cs typeface="Abril Fatface"/>
                <a:sym typeface="Abril Fatface"/>
              </a:defRPr>
            </a:lvl3pPr>
            <a:lvl4pPr lvl="3" algn="ctr">
              <a:spcBef>
                <a:spcPts val="0"/>
              </a:spcBef>
              <a:spcAft>
                <a:spcPts val="0"/>
              </a:spcAft>
              <a:buSzPts val="5200"/>
              <a:buFont typeface="Abril Fatface"/>
              <a:buNone/>
              <a:defRPr sz="5200">
                <a:latin typeface="Abril Fatface"/>
                <a:ea typeface="Abril Fatface"/>
                <a:cs typeface="Abril Fatface"/>
                <a:sym typeface="Abril Fatface"/>
              </a:defRPr>
            </a:lvl4pPr>
            <a:lvl5pPr lvl="4" algn="ctr">
              <a:spcBef>
                <a:spcPts val="0"/>
              </a:spcBef>
              <a:spcAft>
                <a:spcPts val="0"/>
              </a:spcAft>
              <a:buSzPts val="5200"/>
              <a:buFont typeface="Abril Fatface"/>
              <a:buNone/>
              <a:defRPr sz="5200">
                <a:latin typeface="Abril Fatface"/>
                <a:ea typeface="Abril Fatface"/>
                <a:cs typeface="Abril Fatface"/>
                <a:sym typeface="Abril Fatface"/>
              </a:defRPr>
            </a:lvl5pPr>
            <a:lvl6pPr lvl="5" algn="ctr">
              <a:spcBef>
                <a:spcPts val="0"/>
              </a:spcBef>
              <a:spcAft>
                <a:spcPts val="0"/>
              </a:spcAft>
              <a:buSzPts val="5200"/>
              <a:buFont typeface="Abril Fatface"/>
              <a:buNone/>
              <a:defRPr sz="5200">
                <a:latin typeface="Abril Fatface"/>
                <a:ea typeface="Abril Fatface"/>
                <a:cs typeface="Abril Fatface"/>
                <a:sym typeface="Abril Fatface"/>
              </a:defRPr>
            </a:lvl6pPr>
            <a:lvl7pPr lvl="6" algn="ctr">
              <a:spcBef>
                <a:spcPts val="0"/>
              </a:spcBef>
              <a:spcAft>
                <a:spcPts val="0"/>
              </a:spcAft>
              <a:buSzPts val="5200"/>
              <a:buFont typeface="Abril Fatface"/>
              <a:buNone/>
              <a:defRPr sz="5200">
                <a:latin typeface="Abril Fatface"/>
                <a:ea typeface="Abril Fatface"/>
                <a:cs typeface="Abril Fatface"/>
                <a:sym typeface="Abril Fatface"/>
              </a:defRPr>
            </a:lvl7pPr>
            <a:lvl8pPr lvl="7" algn="ctr">
              <a:spcBef>
                <a:spcPts val="0"/>
              </a:spcBef>
              <a:spcAft>
                <a:spcPts val="0"/>
              </a:spcAft>
              <a:buSzPts val="5200"/>
              <a:buFont typeface="Abril Fatface"/>
              <a:buNone/>
              <a:defRPr sz="5200">
                <a:latin typeface="Abril Fatface"/>
                <a:ea typeface="Abril Fatface"/>
                <a:cs typeface="Abril Fatface"/>
                <a:sym typeface="Abril Fatface"/>
              </a:defRPr>
            </a:lvl8pPr>
            <a:lvl9pPr lvl="8" algn="ctr">
              <a:spcBef>
                <a:spcPts val="0"/>
              </a:spcBef>
              <a:spcAft>
                <a:spcPts val="0"/>
              </a:spcAft>
              <a:buSzPts val="5200"/>
              <a:buFont typeface="Abril Fatface"/>
              <a:buNone/>
              <a:defRPr sz="5200">
                <a:latin typeface="Abril Fatface"/>
                <a:ea typeface="Abril Fatface"/>
                <a:cs typeface="Abril Fatface"/>
                <a:sym typeface="Abril Fatface"/>
              </a:defRPr>
            </a:lvl9pPr>
          </a:lstStyle>
          <a:p>
            <a:endParaRPr/>
          </a:p>
        </p:txBody>
      </p:sp>
      <p:sp>
        <p:nvSpPr>
          <p:cNvPr id="11" name="Google Shape;11;p2"/>
          <p:cNvSpPr txBox="1">
            <a:spLocks noGrp="1"/>
          </p:cNvSpPr>
          <p:nvPr>
            <p:ph type="subTitle" idx="1"/>
          </p:nvPr>
        </p:nvSpPr>
        <p:spPr>
          <a:xfrm>
            <a:off x="1730850" y="3181925"/>
            <a:ext cx="56823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2"/>
              </a:buClr>
              <a:buSzPts val="1100"/>
              <a:buNone/>
              <a:defRPr sz="1100">
                <a:solidFill>
                  <a:schemeClr val="accent2"/>
                </a:solidFill>
              </a:defRPr>
            </a:lvl1pPr>
            <a:lvl2pPr lvl="1" algn="ctr">
              <a:lnSpc>
                <a:spcPct val="100000"/>
              </a:lnSpc>
              <a:spcBef>
                <a:spcPts val="0"/>
              </a:spcBef>
              <a:spcAft>
                <a:spcPts val="0"/>
              </a:spcAft>
              <a:buClr>
                <a:srgbClr val="A1C448"/>
              </a:buClr>
              <a:buSzPts val="2800"/>
              <a:buNone/>
              <a:defRPr sz="2800">
                <a:solidFill>
                  <a:srgbClr val="A1C448"/>
                </a:solidFill>
              </a:defRPr>
            </a:lvl2pPr>
            <a:lvl3pPr lvl="2" algn="ctr">
              <a:lnSpc>
                <a:spcPct val="100000"/>
              </a:lnSpc>
              <a:spcBef>
                <a:spcPts val="0"/>
              </a:spcBef>
              <a:spcAft>
                <a:spcPts val="0"/>
              </a:spcAft>
              <a:buClr>
                <a:srgbClr val="A1C448"/>
              </a:buClr>
              <a:buSzPts val="2800"/>
              <a:buNone/>
              <a:defRPr sz="2800">
                <a:solidFill>
                  <a:srgbClr val="A1C448"/>
                </a:solidFill>
              </a:defRPr>
            </a:lvl3pPr>
            <a:lvl4pPr lvl="3" algn="ctr">
              <a:lnSpc>
                <a:spcPct val="100000"/>
              </a:lnSpc>
              <a:spcBef>
                <a:spcPts val="0"/>
              </a:spcBef>
              <a:spcAft>
                <a:spcPts val="0"/>
              </a:spcAft>
              <a:buClr>
                <a:srgbClr val="A1C448"/>
              </a:buClr>
              <a:buSzPts val="2800"/>
              <a:buNone/>
              <a:defRPr sz="2800">
                <a:solidFill>
                  <a:srgbClr val="A1C448"/>
                </a:solidFill>
              </a:defRPr>
            </a:lvl4pPr>
            <a:lvl5pPr lvl="4" algn="ctr">
              <a:lnSpc>
                <a:spcPct val="100000"/>
              </a:lnSpc>
              <a:spcBef>
                <a:spcPts val="0"/>
              </a:spcBef>
              <a:spcAft>
                <a:spcPts val="0"/>
              </a:spcAft>
              <a:buClr>
                <a:srgbClr val="A1C448"/>
              </a:buClr>
              <a:buSzPts val="2800"/>
              <a:buNone/>
              <a:defRPr sz="2800">
                <a:solidFill>
                  <a:srgbClr val="A1C448"/>
                </a:solidFill>
              </a:defRPr>
            </a:lvl5pPr>
            <a:lvl6pPr lvl="5" algn="ctr">
              <a:lnSpc>
                <a:spcPct val="100000"/>
              </a:lnSpc>
              <a:spcBef>
                <a:spcPts val="0"/>
              </a:spcBef>
              <a:spcAft>
                <a:spcPts val="0"/>
              </a:spcAft>
              <a:buClr>
                <a:srgbClr val="A1C448"/>
              </a:buClr>
              <a:buSzPts val="2800"/>
              <a:buNone/>
              <a:defRPr sz="2800">
                <a:solidFill>
                  <a:srgbClr val="A1C448"/>
                </a:solidFill>
              </a:defRPr>
            </a:lvl6pPr>
            <a:lvl7pPr lvl="6" algn="ctr">
              <a:lnSpc>
                <a:spcPct val="100000"/>
              </a:lnSpc>
              <a:spcBef>
                <a:spcPts val="0"/>
              </a:spcBef>
              <a:spcAft>
                <a:spcPts val="0"/>
              </a:spcAft>
              <a:buClr>
                <a:srgbClr val="A1C448"/>
              </a:buClr>
              <a:buSzPts val="2800"/>
              <a:buNone/>
              <a:defRPr sz="2800">
                <a:solidFill>
                  <a:srgbClr val="A1C448"/>
                </a:solidFill>
              </a:defRPr>
            </a:lvl7pPr>
            <a:lvl8pPr lvl="7" algn="ctr">
              <a:lnSpc>
                <a:spcPct val="100000"/>
              </a:lnSpc>
              <a:spcBef>
                <a:spcPts val="0"/>
              </a:spcBef>
              <a:spcAft>
                <a:spcPts val="0"/>
              </a:spcAft>
              <a:buClr>
                <a:srgbClr val="A1C448"/>
              </a:buClr>
              <a:buSzPts val="2800"/>
              <a:buNone/>
              <a:defRPr sz="2800">
                <a:solidFill>
                  <a:srgbClr val="A1C448"/>
                </a:solidFill>
              </a:defRPr>
            </a:lvl8pPr>
            <a:lvl9pPr lvl="8" algn="ctr">
              <a:lnSpc>
                <a:spcPct val="100000"/>
              </a:lnSpc>
              <a:spcBef>
                <a:spcPts val="0"/>
              </a:spcBef>
              <a:spcAft>
                <a:spcPts val="0"/>
              </a:spcAft>
              <a:buClr>
                <a:srgbClr val="A1C448"/>
              </a:buClr>
              <a:buSzPts val="2800"/>
              <a:buNone/>
              <a:defRPr sz="2800">
                <a:solidFill>
                  <a:srgbClr val="A1C448"/>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SLIDE">
  <p:cSld name="BLANK_1">
    <p:bg>
      <p:bgPr>
        <a:solidFill>
          <a:srgbClr val="FFFFFF"/>
        </a:solid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BIG_NUMBER_1">
    <p:spTree>
      <p:nvGrpSpPr>
        <p:cNvPr id="1" name="Shape 15"/>
        <p:cNvGrpSpPr/>
        <p:nvPr/>
      </p:nvGrpSpPr>
      <p:grpSpPr>
        <a:xfrm>
          <a:off x="0" y="0"/>
          <a:ext cx="0" cy="0"/>
          <a:chOff x="0" y="0"/>
          <a:chExt cx="0" cy="0"/>
        </a:xfrm>
      </p:grpSpPr>
      <p:sp>
        <p:nvSpPr>
          <p:cNvPr id="16" name="Google Shape;16;p4"/>
          <p:cNvSpPr txBox="1">
            <a:spLocks noGrp="1"/>
          </p:cNvSpPr>
          <p:nvPr>
            <p:ph type="title" hasCustomPrompt="1"/>
          </p:nvPr>
        </p:nvSpPr>
        <p:spPr>
          <a:xfrm>
            <a:off x="1149900" y="1434750"/>
            <a:ext cx="993600" cy="6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7" name="Google Shape;17;p4"/>
          <p:cNvSpPr txBox="1">
            <a:spLocks noGrp="1"/>
          </p:cNvSpPr>
          <p:nvPr>
            <p:ph type="ctrTitle" idx="2"/>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18" name="Google Shape;18;p4"/>
          <p:cNvSpPr txBox="1">
            <a:spLocks noGrp="1"/>
          </p:cNvSpPr>
          <p:nvPr>
            <p:ph type="ctrTitle" idx="3"/>
          </p:nvPr>
        </p:nvSpPr>
        <p:spPr>
          <a:xfrm>
            <a:off x="592050" y="189787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19" name="Google Shape;19;p4"/>
          <p:cNvSpPr txBox="1">
            <a:spLocks noGrp="1"/>
          </p:cNvSpPr>
          <p:nvPr>
            <p:ph type="subTitle" idx="1"/>
          </p:nvPr>
        </p:nvSpPr>
        <p:spPr>
          <a:xfrm>
            <a:off x="568800" y="2181800"/>
            <a:ext cx="2155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0" name="Google Shape;20;p4"/>
          <p:cNvSpPr txBox="1">
            <a:spLocks noGrp="1"/>
          </p:cNvSpPr>
          <p:nvPr>
            <p:ph type="title" idx="4" hasCustomPrompt="1"/>
          </p:nvPr>
        </p:nvSpPr>
        <p:spPr>
          <a:xfrm>
            <a:off x="1149900" y="2974400"/>
            <a:ext cx="993600" cy="6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1" name="Google Shape;21;p4"/>
          <p:cNvSpPr txBox="1">
            <a:spLocks noGrp="1"/>
          </p:cNvSpPr>
          <p:nvPr>
            <p:ph type="ctrTitle" idx="5"/>
          </p:nvPr>
        </p:nvSpPr>
        <p:spPr>
          <a:xfrm>
            <a:off x="592050" y="343752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22" name="Google Shape;22;p4"/>
          <p:cNvSpPr txBox="1">
            <a:spLocks noGrp="1"/>
          </p:cNvSpPr>
          <p:nvPr>
            <p:ph type="subTitle" idx="6"/>
          </p:nvPr>
        </p:nvSpPr>
        <p:spPr>
          <a:xfrm>
            <a:off x="568800" y="3721450"/>
            <a:ext cx="2155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3" name="Google Shape;23;p4"/>
          <p:cNvSpPr txBox="1">
            <a:spLocks noGrp="1"/>
          </p:cNvSpPr>
          <p:nvPr>
            <p:ph type="title" idx="7" hasCustomPrompt="1"/>
          </p:nvPr>
        </p:nvSpPr>
        <p:spPr>
          <a:xfrm>
            <a:off x="3305700" y="1434750"/>
            <a:ext cx="993600" cy="6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4" name="Google Shape;24;p4"/>
          <p:cNvSpPr txBox="1">
            <a:spLocks noGrp="1"/>
          </p:cNvSpPr>
          <p:nvPr>
            <p:ph type="ctrTitle" idx="8"/>
          </p:nvPr>
        </p:nvSpPr>
        <p:spPr>
          <a:xfrm>
            <a:off x="2747850" y="189787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25" name="Google Shape;25;p4"/>
          <p:cNvSpPr txBox="1">
            <a:spLocks noGrp="1"/>
          </p:cNvSpPr>
          <p:nvPr>
            <p:ph type="subTitle" idx="9"/>
          </p:nvPr>
        </p:nvSpPr>
        <p:spPr>
          <a:xfrm>
            <a:off x="2724600" y="2181800"/>
            <a:ext cx="2155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6" name="Google Shape;26;p4"/>
          <p:cNvSpPr txBox="1">
            <a:spLocks noGrp="1"/>
          </p:cNvSpPr>
          <p:nvPr>
            <p:ph type="title" idx="13" hasCustomPrompt="1"/>
          </p:nvPr>
        </p:nvSpPr>
        <p:spPr>
          <a:xfrm>
            <a:off x="3305700" y="2974400"/>
            <a:ext cx="993600" cy="6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7" name="Google Shape;27;p4"/>
          <p:cNvSpPr txBox="1">
            <a:spLocks noGrp="1"/>
          </p:cNvSpPr>
          <p:nvPr>
            <p:ph type="ctrTitle" idx="14"/>
          </p:nvPr>
        </p:nvSpPr>
        <p:spPr>
          <a:xfrm>
            <a:off x="2747850" y="343752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28" name="Google Shape;28;p4"/>
          <p:cNvSpPr txBox="1">
            <a:spLocks noGrp="1"/>
          </p:cNvSpPr>
          <p:nvPr>
            <p:ph type="subTitle" idx="15"/>
          </p:nvPr>
        </p:nvSpPr>
        <p:spPr>
          <a:xfrm>
            <a:off x="2724600" y="3721450"/>
            <a:ext cx="2155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9" name="Google Shape;29;p4"/>
          <p:cNvSpPr txBox="1">
            <a:spLocks noGrp="1"/>
          </p:cNvSpPr>
          <p:nvPr>
            <p:ph type="title" idx="16" hasCustomPrompt="1"/>
          </p:nvPr>
        </p:nvSpPr>
        <p:spPr>
          <a:xfrm>
            <a:off x="5470096" y="1434750"/>
            <a:ext cx="993600" cy="6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0" name="Google Shape;30;p4"/>
          <p:cNvSpPr txBox="1">
            <a:spLocks noGrp="1"/>
          </p:cNvSpPr>
          <p:nvPr>
            <p:ph type="ctrTitle" idx="17"/>
          </p:nvPr>
        </p:nvSpPr>
        <p:spPr>
          <a:xfrm>
            <a:off x="4912246" y="189787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31" name="Google Shape;31;p4"/>
          <p:cNvSpPr txBox="1">
            <a:spLocks noGrp="1"/>
          </p:cNvSpPr>
          <p:nvPr>
            <p:ph type="subTitle" idx="18"/>
          </p:nvPr>
        </p:nvSpPr>
        <p:spPr>
          <a:xfrm>
            <a:off x="4888996" y="2181800"/>
            <a:ext cx="2155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32" name="Google Shape;32;p4"/>
          <p:cNvSpPr txBox="1">
            <a:spLocks noGrp="1"/>
          </p:cNvSpPr>
          <p:nvPr>
            <p:ph type="title" idx="19" hasCustomPrompt="1"/>
          </p:nvPr>
        </p:nvSpPr>
        <p:spPr>
          <a:xfrm>
            <a:off x="5470096" y="2974400"/>
            <a:ext cx="993600" cy="6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3" name="Google Shape;33;p4"/>
          <p:cNvSpPr txBox="1">
            <a:spLocks noGrp="1"/>
          </p:cNvSpPr>
          <p:nvPr>
            <p:ph type="ctrTitle" idx="20"/>
          </p:nvPr>
        </p:nvSpPr>
        <p:spPr>
          <a:xfrm>
            <a:off x="4912246" y="343752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34" name="Google Shape;34;p4"/>
          <p:cNvSpPr txBox="1">
            <a:spLocks noGrp="1"/>
          </p:cNvSpPr>
          <p:nvPr>
            <p:ph type="subTitle" idx="21"/>
          </p:nvPr>
        </p:nvSpPr>
        <p:spPr>
          <a:xfrm>
            <a:off x="4888996" y="3721450"/>
            <a:ext cx="2155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BIG_NUMBER_1_1_3">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1870200" y="2127525"/>
            <a:ext cx="5403600" cy="25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Abril Fatface"/>
              <a:buNone/>
              <a:defRPr sz="2400">
                <a:latin typeface="Abril Fatface"/>
                <a:ea typeface="Abril Fatface"/>
                <a:cs typeface="Abril Fatface"/>
                <a:sym typeface="Abril Fatface"/>
              </a:defRPr>
            </a:lvl1pPr>
            <a:lvl2pPr lvl="1" algn="ctr" rtl="0">
              <a:spcBef>
                <a:spcPts val="0"/>
              </a:spcBef>
              <a:spcAft>
                <a:spcPts val="0"/>
              </a:spcAft>
              <a:buSzPts val="2400"/>
              <a:buFont typeface="Abril Fatface"/>
              <a:buNone/>
              <a:defRPr sz="2400">
                <a:latin typeface="Abril Fatface"/>
                <a:ea typeface="Abril Fatface"/>
                <a:cs typeface="Abril Fatface"/>
                <a:sym typeface="Abril Fatface"/>
              </a:defRPr>
            </a:lvl2pPr>
            <a:lvl3pPr lvl="2" algn="ctr" rtl="0">
              <a:spcBef>
                <a:spcPts val="0"/>
              </a:spcBef>
              <a:spcAft>
                <a:spcPts val="0"/>
              </a:spcAft>
              <a:buSzPts val="2400"/>
              <a:buFont typeface="Abril Fatface"/>
              <a:buNone/>
              <a:defRPr sz="2400">
                <a:latin typeface="Abril Fatface"/>
                <a:ea typeface="Abril Fatface"/>
                <a:cs typeface="Abril Fatface"/>
                <a:sym typeface="Abril Fatface"/>
              </a:defRPr>
            </a:lvl3pPr>
            <a:lvl4pPr lvl="3" algn="ctr" rtl="0">
              <a:spcBef>
                <a:spcPts val="0"/>
              </a:spcBef>
              <a:spcAft>
                <a:spcPts val="0"/>
              </a:spcAft>
              <a:buSzPts val="2400"/>
              <a:buFont typeface="Abril Fatface"/>
              <a:buNone/>
              <a:defRPr sz="2400">
                <a:latin typeface="Abril Fatface"/>
                <a:ea typeface="Abril Fatface"/>
                <a:cs typeface="Abril Fatface"/>
                <a:sym typeface="Abril Fatface"/>
              </a:defRPr>
            </a:lvl4pPr>
            <a:lvl5pPr lvl="4" algn="ctr" rtl="0">
              <a:spcBef>
                <a:spcPts val="0"/>
              </a:spcBef>
              <a:spcAft>
                <a:spcPts val="0"/>
              </a:spcAft>
              <a:buSzPts val="2400"/>
              <a:buFont typeface="Abril Fatface"/>
              <a:buNone/>
              <a:defRPr sz="2400">
                <a:latin typeface="Abril Fatface"/>
                <a:ea typeface="Abril Fatface"/>
                <a:cs typeface="Abril Fatface"/>
                <a:sym typeface="Abril Fatface"/>
              </a:defRPr>
            </a:lvl5pPr>
            <a:lvl6pPr lvl="5" algn="ctr" rtl="0">
              <a:spcBef>
                <a:spcPts val="0"/>
              </a:spcBef>
              <a:spcAft>
                <a:spcPts val="0"/>
              </a:spcAft>
              <a:buSzPts val="2400"/>
              <a:buFont typeface="Abril Fatface"/>
              <a:buNone/>
              <a:defRPr sz="2400">
                <a:latin typeface="Abril Fatface"/>
                <a:ea typeface="Abril Fatface"/>
                <a:cs typeface="Abril Fatface"/>
                <a:sym typeface="Abril Fatface"/>
              </a:defRPr>
            </a:lvl6pPr>
            <a:lvl7pPr lvl="6" algn="ctr" rtl="0">
              <a:spcBef>
                <a:spcPts val="0"/>
              </a:spcBef>
              <a:spcAft>
                <a:spcPts val="0"/>
              </a:spcAft>
              <a:buSzPts val="2400"/>
              <a:buFont typeface="Abril Fatface"/>
              <a:buNone/>
              <a:defRPr sz="2400">
                <a:latin typeface="Abril Fatface"/>
                <a:ea typeface="Abril Fatface"/>
                <a:cs typeface="Abril Fatface"/>
                <a:sym typeface="Abril Fatface"/>
              </a:defRPr>
            </a:lvl7pPr>
            <a:lvl8pPr lvl="7" algn="ctr" rtl="0">
              <a:spcBef>
                <a:spcPts val="0"/>
              </a:spcBef>
              <a:spcAft>
                <a:spcPts val="0"/>
              </a:spcAft>
              <a:buSzPts val="2400"/>
              <a:buFont typeface="Abril Fatface"/>
              <a:buNone/>
              <a:defRPr sz="2400">
                <a:latin typeface="Abril Fatface"/>
                <a:ea typeface="Abril Fatface"/>
                <a:cs typeface="Abril Fatface"/>
                <a:sym typeface="Abril Fatface"/>
              </a:defRPr>
            </a:lvl8pPr>
            <a:lvl9pPr lvl="8" algn="ctr"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37" name="Google Shape;37;p5"/>
          <p:cNvSpPr txBox="1">
            <a:spLocks noGrp="1"/>
          </p:cNvSpPr>
          <p:nvPr>
            <p:ph type="subTitle" idx="1"/>
          </p:nvPr>
        </p:nvSpPr>
        <p:spPr>
          <a:xfrm>
            <a:off x="3013650" y="2454225"/>
            <a:ext cx="3116700" cy="150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38" name="Google Shape;38;p5"/>
          <p:cNvSpPr txBox="1">
            <a:spLocks noGrp="1"/>
          </p:cNvSpPr>
          <p:nvPr>
            <p:ph type="title" idx="2" hasCustomPrompt="1"/>
          </p:nvPr>
        </p:nvSpPr>
        <p:spPr>
          <a:xfrm>
            <a:off x="3897150" y="1361375"/>
            <a:ext cx="1349700" cy="6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guide id="3" pos="5306">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p:cSld name="BIG_NUMBER_1_1">
    <p:spTree>
      <p:nvGrpSpPr>
        <p:cNvPr id="1" name="Shape 39"/>
        <p:cNvGrpSpPr/>
        <p:nvPr/>
      </p:nvGrpSpPr>
      <p:grpSpPr>
        <a:xfrm>
          <a:off x="0" y="0"/>
          <a:ext cx="0" cy="0"/>
          <a:chOff x="0" y="0"/>
          <a:chExt cx="0" cy="0"/>
        </a:xfrm>
      </p:grpSpPr>
      <p:sp>
        <p:nvSpPr>
          <p:cNvPr id="40" name="Google Shape;40;p6"/>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41" name="Google Shape;41;p6"/>
          <p:cNvSpPr txBox="1">
            <a:spLocks noGrp="1"/>
          </p:cNvSpPr>
          <p:nvPr>
            <p:ph type="subTitle" idx="1"/>
          </p:nvPr>
        </p:nvSpPr>
        <p:spPr>
          <a:xfrm>
            <a:off x="3013650" y="3216225"/>
            <a:ext cx="3116700" cy="150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guide id="3" pos="5306">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TEXT 2">
  <p:cSld name="BIG_NUMBER_1_1_1">
    <p:spTree>
      <p:nvGrpSpPr>
        <p:cNvPr id="1" name="Shape 42"/>
        <p:cNvGrpSpPr/>
        <p:nvPr/>
      </p:nvGrpSpPr>
      <p:grpSpPr>
        <a:xfrm>
          <a:off x="0" y="0"/>
          <a:ext cx="0" cy="0"/>
          <a:chOff x="0" y="0"/>
          <a:chExt cx="0" cy="0"/>
        </a:xfrm>
      </p:grpSpPr>
      <p:sp>
        <p:nvSpPr>
          <p:cNvPr id="43" name="Google Shape;43;p7"/>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44" name="Google Shape;44;p7"/>
          <p:cNvSpPr txBox="1">
            <a:spLocks noGrp="1"/>
          </p:cNvSpPr>
          <p:nvPr>
            <p:ph type="subTitle" idx="1"/>
          </p:nvPr>
        </p:nvSpPr>
        <p:spPr>
          <a:xfrm>
            <a:off x="996675" y="2313900"/>
            <a:ext cx="3116700" cy="150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guide id="3" pos="5306">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FOUR COLUMNS">
  <p:cSld name="BIG_NUMBER_1_2_1">
    <p:spTree>
      <p:nvGrpSpPr>
        <p:cNvPr id="1" name="Shape 53"/>
        <p:cNvGrpSpPr/>
        <p:nvPr/>
      </p:nvGrpSpPr>
      <p:grpSpPr>
        <a:xfrm>
          <a:off x="0" y="0"/>
          <a:ext cx="0" cy="0"/>
          <a:chOff x="0" y="0"/>
          <a:chExt cx="0" cy="0"/>
        </a:xfrm>
      </p:grpSpPr>
      <p:sp>
        <p:nvSpPr>
          <p:cNvPr id="54" name="Google Shape;54;p9"/>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55" name="Google Shape;55;p9"/>
          <p:cNvSpPr txBox="1">
            <a:spLocks noGrp="1"/>
          </p:cNvSpPr>
          <p:nvPr>
            <p:ph type="ctrTitle" idx="2"/>
          </p:nvPr>
        </p:nvSpPr>
        <p:spPr>
          <a:xfrm>
            <a:off x="790539" y="1848588"/>
            <a:ext cx="17658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56" name="Google Shape;56;p9"/>
          <p:cNvSpPr txBox="1">
            <a:spLocks noGrp="1"/>
          </p:cNvSpPr>
          <p:nvPr>
            <p:ph type="subTitle" idx="1"/>
          </p:nvPr>
        </p:nvSpPr>
        <p:spPr>
          <a:xfrm>
            <a:off x="771075" y="2132513"/>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7" name="Google Shape;57;p9"/>
          <p:cNvSpPr txBox="1">
            <a:spLocks noGrp="1"/>
          </p:cNvSpPr>
          <p:nvPr>
            <p:ph type="ctrTitle" idx="3"/>
          </p:nvPr>
        </p:nvSpPr>
        <p:spPr>
          <a:xfrm>
            <a:off x="2722896" y="2839188"/>
            <a:ext cx="17658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58" name="Google Shape;58;p9"/>
          <p:cNvSpPr txBox="1">
            <a:spLocks noGrp="1"/>
          </p:cNvSpPr>
          <p:nvPr>
            <p:ph type="subTitle" idx="4"/>
          </p:nvPr>
        </p:nvSpPr>
        <p:spPr>
          <a:xfrm>
            <a:off x="2703432" y="3123113"/>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9" name="Google Shape;59;p9"/>
          <p:cNvSpPr txBox="1">
            <a:spLocks noGrp="1"/>
          </p:cNvSpPr>
          <p:nvPr>
            <p:ph type="ctrTitle" idx="5"/>
          </p:nvPr>
        </p:nvSpPr>
        <p:spPr>
          <a:xfrm>
            <a:off x="4655242" y="1848588"/>
            <a:ext cx="17658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60" name="Google Shape;60;p9"/>
          <p:cNvSpPr txBox="1">
            <a:spLocks noGrp="1"/>
          </p:cNvSpPr>
          <p:nvPr>
            <p:ph type="subTitle" idx="6"/>
          </p:nvPr>
        </p:nvSpPr>
        <p:spPr>
          <a:xfrm>
            <a:off x="4635778" y="2132513"/>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1" name="Google Shape;61;p9"/>
          <p:cNvSpPr txBox="1">
            <a:spLocks noGrp="1"/>
          </p:cNvSpPr>
          <p:nvPr>
            <p:ph type="ctrTitle" idx="7"/>
          </p:nvPr>
        </p:nvSpPr>
        <p:spPr>
          <a:xfrm>
            <a:off x="6587592" y="2839188"/>
            <a:ext cx="17658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62" name="Google Shape;62;p9"/>
          <p:cNvSpPr txBox="1">
            <a:spLocks noGrp="1"/>
          </p:cNvSpPr>
          <p:nvPr>
            <p:ph type="subTitle" idx="8"/>
          </p:nvPr>
        </p:nvSpPr>
        <p:spPr>
          <a:xfrm>
            <a:off x="6568128" y="3123113"/>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DESIGN">
  <p:cSld name="BIG_NUMBER_1_1_1_1">
    <p:spTree>
      <p:nvGrpSpPr>
        <p:cNvPr id="1" name="Shape 63"/>
        <p:cNvGrpSpPr/>
        <p:nvPr/>
      </p:nvGrpSpPr>
      <p:grpSpPr>
        <a:xfrm>
          <a:off x="0" y="0"/>
          <a:ext cx="0" cy="0"/>
          <a:chOff x="0" y="0"/>
          <a:chExt cx="0" cy="0"/>
        </a:xfrm>
      </p:grpSpPr>
      <p:sp>
        <p:nvSpPr>
          <p:cNvPr id="64" name="Google Shape;64;p10"/>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guide id="3" pos="5306">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WO COLUMNS 2">
  <p:cSld name="BIG_NUMBER_1_2_1_2_1_1">
    <p:spTree>
      <p:nvGrpSpPr>
        <p:cNvPr id="1" name="Shape 112"/>
        <p:cNvGrpSpPr/>
        <p:nvPr/>
      </p:nvGrpSpPr>
      <p:grpSpPr>
        <a:xfrm>
          <a:off x="0" y="0"/>
          <a:ext cx="0" cy="0"/>
          <a:chOff x="0" y="0"/>
          <a:chExt cx="0" cy="0"/>
        </a:xfrm>
      </p:grpSpPr>
      <p:sp>
        <p:nvSpPr>
          <p:cNvPr id="113" name="Google Shape;113;p16"/>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114" name="Google Shape;114;p16"/>
          <p:cNvSpPr txBox="1">
            <a:spLocks noGrp="1"/>
          </p:cNvSpPr>
          <p:nvPr>
            <p:ph type="ctrTitle" idx="2"/>
          </p:nvPr>
        </p:nvSpPr>
        <p:spPr>
          <a:xfrm>
            <a:off x="4931666" y="338367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115" name="Google Shape;115;p16"/>
          <p:cNvSpPr txBox="1">
            <a:spLocks noGrp="1"/>
          </p:cNvSpPr>
          <p:nvPr>
            <p:ph type="subTitle" idx="1"/>
          </p:nvPr>
        </p:nvSpPr>
        <p:spPr>
          <a:xfrm>
            <a:off x="4908413" y="3667600"/>
            <a:ext cx="21561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6" name="Google Shape;116;p16"/>
          <p:cNvSpPr txBox="1">
            <a:spLocks noGrp="1"/>
          </p:cNvSpPr>
          <p:nvPr>
            <p:ph type="ctrTitle" idx="3"/>
          </p:nvPr>
        </p:nvSpPr>
        <p:spPr>
          <a:xfrm>
            <a:off x="2102746" y="338367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117" name="Google Shape;117;p16"/>
          <p:cNvSpPr txBox="1">
            <a:spLocks noGrp="1"/>
          </p:cNvSpPr>
          <p:nvPr>
            <p:ph type="subTitle" idx="4"/>
          </p:nvPr>
        </p:nvSpPr>
        <p:spPr>
          <a:xfrm>
            <a:off x="2079493" y="3667600"/>
            <a:ext cx="21561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type="blank">
  <p:cSld name="BLANK">
    <p:spTree>
      <p:nvGrpSpPr>
        <p:cNvPr id="1" name="Shape 12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2800"/>
              <a:buFont typeface="Abril Fatface"/>
              <a:buNone/>
              <a:defRPr sz="2800">
                <a:solidFill>
                  <a:schemeClr val="accent1"/>
                </a:solidFill>
                <a:latin typeface="Abril Fatface"/>
                <a:ea typeface="Abril Fatface"/>
                <a:cs typeface="Abril Fatface"/>
                <a:sym typeface="Abril Fatfac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xygen Light"/>
              <a:buChar char="●"/>
              <a:defRPr sz="1800">
                <a:solidFill>
                  <a:schemeClr val="dk1"/>
                </a:solidFill>
                <a:latin typeface="Oxygen Light"/>
                <a:ea typeface="Oxygen Light"/>
                <a:cs typeface="Oxygen Light"/>
                <a:sym typeface="Oxygen Light"/>
              </a:defRPr>
            </a:lvl1pPr>
            <a:lvl2pPr marL="914400" lvl="1" indent="-3175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2pPr>
            <a:lvl3pPr marL="1371600" lvl="2" indent="-3175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3pPr>
            <a:lvl4pPr marL="1828800" lvl="3" indent="-3175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4pPr>
            <a:lvl5pPr marL="2286000" lvl="4" indent="-3175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5pPr>
            <a:lvl6pPr marL="2743200" lvl="5" indent="-3175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6pPr>
            <a:lvl7pPr marL="3200400" lvl="6" indent="-3175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7pPr>
            <a:lvl8pPr marL="3657600" lvl="7" indent="-3175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8pPr>
            <a:lvl9pPr marL="4114800" lvl="8" indent="-317500">
              <a:lnSpc>
                <a:spcPct val="115000"/>
              </a:lnSpc>
              <a:spcBef>
                <a:spcPts val="1600"/>
              </a:spcBef>
              <a:spcAft>
                <a:spcPts val="1600"/>
              </a:spcAft>
              <a:buClr>
                <a:schemeClr val="dk1"/>
              </a:buClr>
              <a:buSzPts val="1400"/>
              <a:buFont typeface="Oxygen Light"/>
              <a:buChar char="■"/>
              <a:defRPr>
                <a:solidFill>
                  <a:schemeClr val="dk1"/>
                </a:solidFill>
                <a:latin typeface="Oxygen Light"/>
                <a:ea typeface="Oxygen Light"/>
                <a:cs typeface="Oxygen Light"/>
                <a:sym typeface="Oxygen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5" r:id="rId6"/>
    <p:sldLayoutId id="2147483656" r:id="rId7"/>
    <p:sldLayoutId id="2147483662" r:id="rId8"/>
    <p:sldLayoutId id="2147483665" r:id="rId9"/>
    <p:sldLayoutId id="2147483666"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37.jpg"/><Relationship Id="rId5" Type="http://schemas.openxmlformats.org/officeDocument/2006/relationships/image" Target="../media/image35.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35.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5.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45.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1.png"/><Relationship Id="rId7"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41.png"/><Relationship Id="rId7"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57.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8" Type="http://schemas.openxmlformats.org/officeDocument/2006/relationships/image" Target="../media/image63.jpg"/><Relationship Id="rId3" Type="http://schemas.openxmlformats.org/officeDocument/2006/relationships/image" Target="../media/image58.png"/><Relationship Id="rId7" Type="http://schemas.openxmlformats.org/officeDocument/2006/relationships/image" Target="../media/image62.jp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jpg"/></Relationships>
</file>

<file path=ppt/slides/_rels/slide2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 Id="rId5" Type="http://schemas.openxmlformats.org/officeDocument/2006/relationships/image" Target="../media/image63.jp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5.png"/><Relationship Id="rId3" Type="http://schemas.openxmlformats.org/officeDocument/2006/relationships/tags" Target="../tags/tag3.xml"/><Relationship Id="rId7" Type="http://schemas.openxmlformats.org/officeDocument/2006/relationships/notesSlide" Target="../notesSlides/notesSlide4.xml"/><Relationship Id="rId12" Type="http://schemas.openxmlformats.org/officeDocument/2006/relationships/image" Target="../media/image24.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4.xml"/><Relationship Id="rId11" Type="http://schemas.openxmlformats.org/officeDocument/2006/relationships/image" Target="../media/image12.png"/><Relationship Id="rId5" Type="http://schemas.openxmlformats.org/officeDocument/2006/relationships/tags" Target="../tags/tag5.xml"/><Relationship Id="rId10" Type="http://schemas.openxmlformats.org/officeDocument/2006/relationships/image" Target="../media/image23.png"/><Relationship Id="rId4" Type="http://schemas.openxmlformats.org/officeDocument/2006/relationships/tags" Target="../tags/tag4.xml"/><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hyperlink" Target="https://world.openfoodfacts.org/" TargetMode="External"/><Relationship Id="rId5" Type="http://schemas.openxmlformats.org/officeDocument/2006/relationships/image" Target="../media/image16.png"/><Relationship Id="rId10" Type="http://schemas.openxmlformats.org/officeDocument/2006/relationships/hyperlink" Target="https://static.openfoodfacts.org/data/en.openfoodfacts.org.products.csv" TargetMode="External"/><Relationship Id="rId4" Type="http://schemas.openxmlformats.org/officeDocument/2006/relationships/image" Target="../media/image15.pn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jp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3"/>
          <p:cNvSpPr txBox="1">
            <a:spLocks noGrp="1"/>
          </p:cNvSpPr>
          <p:nvPr>
            <p:ph type="ctrTitle"/>
          </p:nvPr>
        </p:nvSpPr>
        <p:spPr>
          <a:xfrm>
            <a:off x="508145" y="-62573"/>
            <a:ext cx="6399900" cy="157280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mtClean="0">
                <a:solidFill>
                  <a:srgbClr val="A1C448"/>
                </a:solidFill>
              </a:rPr>
              <a:t>OPEN FOOD FACTS</a:t>
            </a:r>
            <a:endParaRPr dirty="0"/>
          </a:p>
        </p:txBody>
      </p:sp>
      <p:sp>
        <p:nvSpPr>
          <p:cNvPr id="137" name="Google Shape;137;p23"/>
          <p:cNvSpPr txBox="1">
            <a:spLocks noGrp="1"/>
          </p:cNvSpPr>
          <p:nvPr>
            <p:ph type="subTitle" idx="1"/>
          </p:nvPr>
        </p:nvSpPr>
        <p:spPr>
          <a:xfrm>
            <a:off x="4173988" y="4766668"/>
            <a:ext cx="56823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mtClean="0"/>
              <a:t>Philippe Gerard – Projet P3 Parcours Ingenieur IA</a:t>
            </a:r>
            <a:endParaRPr dirty="0"/>
          </a:p>
        </p:txBody>
      </p:sp>
      <p:pic>
        <p:nvPicPr>
          <p:cNvPr id="138" name="Google Shape;138;p23"/>
          <p:cNvPicPr preferRelativeResize="0"/>
          <p:nvPr/>
        </p:nvPicPr>
        <p:blipFill>
          <a:blip r:embed="rId3">
            <a:alphaModFix/>
          </a:blip>
          <a:stretch>
            <a:fillRect/>
          </a:stretch>
        </p:blipFill>
        <p:spPr>
          <a:xfrm>
            <a:off x="7221575" y="0"/>
            <a:ext cx="1998375" cy="3157801"/>
          </a:xfrm>
          <a:prstGeom prst="rect">
            <a:avLst/>
          </a:prstGeom>
          <a:noFill/>
          <a:ln>
            <a:noFill/>
          </a:ln>
        </p:spPr>
      </p:pic>
      <p:pic>
        <p:nvPicPr>
          <p:cNvPr id="139" name="Google Shape;139;p23"/>
          <p:cNvPicPr preferRelativeResize="0"/>
          <p:nvPr/>
        </p:nvPicPr>
        <p:blipFill>
          <a:blip r:embed="rId4">
            <a:alphaModFix/>
          </a:blip>
          <a:stretch>
            <a:fillRect/>
          </a:stretch>
        </p:blipFill>
        <p:spPr>
          <a:xfrm>
            <a:off x="8179745" y="2643400"/>
            <a:ext cx="1109925" cy="1260051"/>
          </a:xfrm>
          <a:prstGeom prst="rect">
            <a:avLst/>
          </a:prstGeom>
          <a:noFill/>
          <a:ln>
            <a:noFill/>
          </a:ln>
        </p:spPr>
      </p:pic>
      <p:pic>
        <p:nvPicPr>
          <p:cNvPr id="140" name="Google Shape;140;p23"/>
          <p:cNvPicPr preferRelativeResize="0"/>
          <p:nvPr/>
        </p:nvPicPr>
        <p:blipFill>
          <a:blip r:embed="rId5">
            <a:alphaModFix/>
          </a:blip>
          <a:stretch>
            <a:fillRect/>
          </a:stretch>
        </p:blipFill>
        <p:spPr>
          <a:xfrm>
            <a:off x="2420452" y="3981975"/>
            <a:ext cx="1109925" cy="1206054"/>
          </a:xfrm>
          <a:prstGeom prst="rect">
            <a:avLst/>
          </a:prstGeom>
          <a:noFill/>
          <a:ln>
            <a:noFill/>
          </a:ln>
        </p:spPr>
      </p:pic>
      <p:pic>
        <p:nvPicPr>
          <p:cNvPr id="141" name="Google Shape;141;p23"/>
          <p:cNvPicPr preferRelativeResize="0"/>
          <p:nvPr/>
        </p:nvPicPr>
        <p:blipFill>
          <a:blip r:embed="rId6">
            <a:alphaModFix/>
          </a:blip>
          <a:stretch>
            <a:fillRect/>
          </a:stretch>
        </p:blipFill>
        <p:spPr>
          <a:xfrm rot="-10655035">
            <a:off x="7066130" y="-826565"/>
            <a:ext cx="2500839" cy="2471897"/>
          </a:xfrm>
          <a:prstGeom prst="rect">
            <a:avLst/>
          </a:prstGeom>
          <a:noFill/>
          <a:ln>
            <a:noFill/>
          </a:ln>
        </p:spPr>
      </p:pic>
      <p:pic>
        <p:nvPicPr>
          <p:cNvPr id="142" name="Google Shape;142;p23"/>
          <p:cNvPicPr preferRelativeResize="0"/>
          <p:nvPr/>
        </p:nvPicPr>
        <p:blipFill>
          <a:blip r:embed="rId7">
            <a:alphaModFix/>
          </a:blip>
          <a:stretch>
            <a:fillRect/>
          </a:stretch>
        </p:blipFill>
        <p:spPr>
          <a:xfrm rot="2369999">
            <a:off x="515588" y="4212270"/>
            <a:ext cx="977225" cy="991905"/>
          </a:xfrm>
          <a:prstGeom prst="rect">
            <a:avLst/>
          </a:prstGeom>
          <a:noFill/>
          <a:ln>
            <a:noFill/>
          </a:ln>
        </p:spPr>
      </p:pic>
      <p:pic>
        <p:nvPicPr>
          <p:cNvPr id="143" name="Google Shape;143;p23"/>
          <p:cNvPicPr preferRelativeResize="0"/>
          <p:nvPr/>
        </p:nvPicPr>
        <p:blipFill>
          <a:blip r:embed="rId8">
            <a:alphaModFix/>
          </a:blip>
          <a:stretch>
            <a:fillRect/>
          </a:stretch>
        </p:blipFill>
        <p:spPr>
          <a:xfrm>
            <a:off x="6800951" y="-116462"/>
            <a:ext cx="1165324" cy="1051699"/>
          </a:xfrm>
          <a:prstGeom prst="rect">
            <a:avLst/>
          </a:prstGeom>
          <a:noFill/>
          <a:ln>
            <a:noFill/>
          </a:ln>
        </p:spPr>
      </p:pic>
      <p:pic>
        <p:nvPicPr>
          <p:cNvPr id="144" name="Google Shape;144;p23"/>
          <p:cNvPicPr preferRelativeResize="0"/>
          <p:nvPr/>
        </p:nvPicPr>
        <p:blipFill>
          <a:blip r:embed="rId9">
            <a:alphaModFix/>
          </a:blip>
          <a:stretch>
            <a:fillRect/>
          </a:stretch>
        </p:blipFill>
        <p:spPr>
          <a:xfrm rot="2221433">
            <a:off x="-29871" y="1948361"/>
            <a:ext cx="1649503" cy="3463424"/>
          </a:xfrm>
          <a:prstGeom prst="rect">
            <a:avLst/>
          </a:prstGeom>
          <a:noFill/>
          <a:ln>
            <a:noFill/>
          </a:ln>
        </p:spPr>
      </p:pic>
      <p:pic>
        <p:nvPicPr>
          <p:cNvPr id="145" name="Google Shape;145;p23"/>
          <p:cNvPicPr preferRelativeResize="0"/>
          <p:nvPr/>
        </p:nvPicPr>
        <p:blipFill>
          <a:blip r:embed="rId10">
            <a:alphaModFix/>
          </a:blip>
          <a:stretch>
            <a:fillRect/>
          </a:stretch>
        </p:blipFill>
        <p:spPr>
          <a:xfrm>
            <a:off x="1183023" y="3954975"/>
            <a:ext cx="1374378" cy="1260050"/>
          </a:xfrm>
          <a:prstGeom prst="rect">
            <a:avLst/>
          </a:prstGeom>
          <a:noFill/>
          <a:ln>
            <a:noFill/>
          </a:ln>
        </p:spPr>
      </p:pic>
      <p:pic>
        <p:nvPicPr>
          <p:cNvPr id="146" name="Google Shape;146;p23"/>
          <p:cNvPicPr preferRelativeResize="0"/>
          <p:nvPr/>
        </p:nvPicPr>
        <p:blipFill>
          <a:blip r:embed="rId11">
            <a:alphaModFix/>
          </a:blip>
          <a:stretch>
            <a:fillRect/>
          </a:stretch>
        </p:blipFill>
        <p:spPr>
          <a:xfrm>
            <a:off x="-120523" y="1435815"/>
            <a:ext cx="1109925" cy="1323560"/>
          </a:xfrm>
          <a:prstGeom prst="rect">
            <a:avLst/>
          </a:prstGeom>
          <a:noFill/>
          <a:ln>
            <a:noFill/>
          </a:ln>
        </p:spPr>
      </p:pic>
      <p:pic>
        <p:nvPicPr>
          <p:cNvPr id="2" name="Picture 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21067" y="1919537"/>
            <a:ext cx="2080949" cy="1600730"/>
          </a:xfrm>
          <a:prstGeom prst="rect">
            <a:avLst/>
          </a:prstGeom>
        </p:spPr>
      </p:pic>
      <p:pic>
        <p:nvPicPr>
          <p:cNvPr id="3" name="Picture 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47511" y="3574097"/>
            <a:ext cx="1865655" cy="1052229"/>
          </a:xfrm>
          <a:prstGeom prst="rect">
            <a:avLst/>
          </a:prstGeom>
        </p:spPr>
      </p:pic>
      <p:sp>
        <p:nvSpPr>
          <p:cNvPr id="4" name="Rectangle 3"/>
          <p:cNvSpPr/>
          <p:nvPr/>
        </p:nvSpPr>
        <p:spPr>
          <a:xfrm>
            <a:off x="2557401" y="1410233"/>
            <a:ext cx="4134465" cy="307777"/>
          </a:xfrm>
          <a:prstGeom prst="rect">
            <a:avLst/>
          </a:prstGeom>
        </p:spPr>
        <p:txBody>
          <a:bodyPr wrap="none">
            <a:spAutoFit/>
          </a:bodyPr>
          <a:lstStyle/>
          <a:p>
            <a:pPr lvl="0" algn="ctr"/>
            <a:r>
              <a:rPr lang="fr-FR" dirty="0" smtClean="0"/>
              <a:t>Etude pour les agents de </a:t>
            </a:r>
            <a:r>
              <a:rPr lang="fr-FR" smtClean="0"/>
              <a:t>Santé</a:t>
            </a:r>
            <a:r>
              <a:rPr lang="en-HK" smtClean="0"/>
              <a:t> </a:t>
            </a:r>
            <a:r>
              <a:rPr lang="fr-FR" dirty="0" smtClean="0"/>
              <a:t>Publique</a:t>
            </a:r>
            <a:r>
              <a:rPr lang="en-HK" dirty="0" smtClean="0"/>
              <a:t> France</a:t>
            </a:r>
            <a:endParaRPr lang="fr-F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txBox="1">
            <a:spLocks noGrp="1"/>
          </p:cNvSpPr>
          <p:nvPr>
            <p:ph type="ctrTitle"/>
          </p:nvPr>
        </p:nvSpPr>
        <p:spPr>
          <a:xfrm>
            <a:off x="1870200" y="2127525"/>
            <a:ext cx="5403600" cy="25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mtClean="0"/>
              <a:t>LE NETTOYAGE DES DONNEES</a:t>
            </a:r>
            <a:endParaRPr/>
          </a:p>
        </p:txBody>
      </p:sp>
      <p:pic>
        <p:nvPicPr>
          <p:cNvPr id="191" name="Google Shape;191;p26"/>
          <p:cNvPicPr preferRelativeResize="0"/>
          <p:nvPr/>
        </p:nvPicPr>
        <p:blipFill>
          <a:blip r:embed="rId3">
            <a:alphaModFix/>
          </a:blip>
          <a:stretch>
            <a:fillRect/>
          </a:stretch>
        </p:blipFill>
        <p:spPr>
          <a:xfrm>
            <a:off x="5822399" y="3709754"/>
            <a:ext cx="1670011" cy="1768350"/>
          </a:xfrm>
          <a:prstGeom prst="rect">
            <a:avLst/>
          </a:prstGeom>
          <a:noFill/>
          <a:ln>
            <a:noFill/>
          </a:ln>
        </p:spPr>
      </p:pic>
      <p:sp>
        <p:nvSpPr>
          <p:cNvPr id="192" name="Google Shape;192;p26"/>
          <p:cNvSpPr txBox="1">
            <a:spLocks noGrp="1"/>
          </p:cNvSpPr>
          <p:nvPr>
            <p:ph type="title" idx="2"/>
          </p:nvPr>
        </p:nvSpPr>
        <p:spPr>
          <a:xfrm>
            <a:off x="3897150" y="1361375"/>
            <a:ext cx="13497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mtClean="0"/>
              <a:t>03</a:t>
            </a:r>
            <a:endParaRPr/>
          </a:p>
        </p:txBody>
      </p:sp>
      <p:pic>
        <p:nvPicPr>
          <p:cNvPr id="193" name="Google Shape;193;p26"/>
          <p:cNvPicPr preferRelativeResize="0"/>
          <p:nvPr/>
        </p:nvPicPr>
        <p:blipFill>
          <a:blip r:embed="rId4">
            <a:alphaModFix/>
          </a:blip>
          <a:stretch>
            <a:fillRect/>
          </a:stretch>
        </p:blipFill>
        <p:spPr>
          <a:xfrm>
            <a:off x="7064484" y="3166276"/>
            <a:ext cx="2225666" cy="2625849"/>
          </a:xfrm>
          <a:prstGeom prst="rect">
            <a:avLst/>
          </a:prstGeom>
          <a:noFill/>
          <a:ln>
            <a:noFill/>
          </a:ln>
        </p:spPr>
      </p:pic>
      <p:pic>
        <p:nvPicPr>
          <p:cNvPr id="194" name="Google Shape;194;p26"/>
          <p:cNvPicPr preferRelativeResize="0"/>
          <p:nvPr/>
        </p:nvPicPr>
        <p:blipFill>
          <a:blip r:embed="rId5">
            <a:alphaModFix/>
          </a:blip>
          <a:stretch>
            <a:fillRect/>
          </a:stretch>
        </p:blipFill>
        <p:spPr>
          <a:xfrm>
            <a:off x="2444947" y="3275076"/>
            <a:ext cx="2762071" cy="2786977"/>
          </a:xfrm>
          <a:prstGeom prst="rect">
            <a:avLst/>
          </a:prstGeom>
          <a:noFill/>
          <a:ln>
            <a:noFill/>
          </a:ln>
        </p:spPr>
      </p:pic>
      <p:pic>
        <p:nvPicPr>
          <p:cNvPr id="195" name="Google Shape;195;p26"/>
          <p:cNvPicPr preferRelativeResize="0"/>
          <p:nvPr/>
        </p:nvPicPr>
        <p:blipFill>
          <a:blip r:embed="rId6">
            <a:alphaModFix/>
          </a:blip>
          <a:stretch>
            <a:fillRect/>
          </a:stretch>
        </p:blipFill>
        <p:spPr>
          <a:xfrm>
            <a:off x="1829677" y="3564767"/>
            <a:ext cx="1731910" cy="2097667"/>
          </a:xfrm>
          <a:prstGeom prst="rect">
            <a:avLst/>
          </a:prstGeom>
          <a:noFill/>
          <a:ln>
            <a:noFill/>
          </a:ln>
        </p:spPr>
      </p:pic>
      <p:pic>
        <p:nvPicPr>
          <p:cNvPr id="196" name="Google Shape;196;p26"/>
          <p:cNvPicPr preferRelativeResize="0"/>
          <p:nvPr/>
        </p:nvPicPr>
        <p:blipFill>
          <a:blip r:embed="rId7">
            <a:alphaModFix/>
          </a:blip>
          <a:stretch>
            <a:fillRect/>
          </a:stretch>
        </p:blipFill>
        <p:spPr>
          <a:xfrm>
            <a:off x="-503175" y="3768265"/>
            <a:ext cx="1582008" cy="1690668"/>
          </a:xfrm>
          <a:prstGeom prst="rect">
            <a:avLst/>
          </a:prstGeom>
          <a:noFill/>
          <a:ln>
            <a:noFill/>
          </a:ln>
        </p:spPr>
      </p:pic>
      <p:pic>
        <p:nvPicPr>
          <p:cNvPr id="197" name="Google Shape;197;p26"/>
          <p:cNvPicPr preferRelativeResize="0"/>
          <p:nvPr/>
        </p:nvPicPr>
        <p:blipFill>
          <a:blip r:embed="rId8">
            <a:alphaModFix/>
          </a:blip>
          <a:stretch>
            <a:fillRect/>
          </a:stretch>
        </p:blipFill>
        <p:spPr>
          <a:xfrm>
            <a:off x="847773" y="3709750"/>
            <a:ext cx="1299312" cy="2003005"/>
          </a:xfrm>
          <a:prstGeom prst="rect">
            <a:avLst/>
          </a:prstGeom>
          <a:noFill/>
          <a:ln>
            <a:noFill/>
          </a:ln>
        </p:spPr>
      </p:pic>
      <p:pic>
        <p:nvPicPr>
          <p:cNvPr id="198" name="Google Shape;198;p26"/>
          <p:cNvPicPr preferRelativeResize="0"/>
          <p:nvPr/>
        </p:nvPicPr>
        <p:blipFill>
          <a:blip r:embed="rId9">
            <a:alphaModFix/>
          </a:blip>
          <a:stretch>
            <a:fillRect/>
          </a:stretch>
        </p:blipFill>
        <p:spPr>
          <a:xfrm>
            <a:off x="4753813" y="3662024"/>
            <a:ext cx="1162152" cy="1863781"/>
          </a:xfrm>
          <a:prstGeom prst="rect">
            <a:avLst/>
          </a:prstGeom>
          <a:noFill/>
          <a:ln>
            <a:noFill/>
          </a:ln>
        </p:spPr>
      </p:pic>
    </p:spTree>
    <p:extLst>
      <p:ext uri="{BB962C8B-B14F-4D97-AF65-F5344CB8AC3E}">
        <p14:creationId xmlns:p14="http://schemas.microsoft.com/office/powerpoint/2010/main" val="1440148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8"/>
          <p:cNvSpPr/>
          <p:nvPr/>
        </p:nvSpPr>
        <p:spPr>
          <a:xfrm>
            <a:off x="6779234" y="-336621"/>
            <a:ext cx="2879400" cy="28794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0" name="Google Shape;220;p28"/>
          <p:cNvPicPr preferRelativeResize="0"/>
          <p:nvPr/>
        </p:nvPicPr>
        <p:blipFill>
          <a:blip r:embed="rId3">
            <a:alphaModFix/>
          </a:blip>
          <a:stretch>
            <a:fillRect/>
          </a:stretch>
        </p:blipFill>
        <p:spPr>
          <a:xfrm rot="1496174">
            <a:off x="6630943" y="158408"/>
            <a:ext cx="2322049" cy="2356750"/>
          </a:xfrm>
          <a:prstGeom prst="rect">
            <a:avLst/>
          </a:prstGeom>
          <a:noFill/>
          <a:ln>
            <a:noFill/>
          </a:ln>
        </p:spPr>
      </p:pic>
      <p:pic>
        <p:nvPicPr>
          <p:cNvPr id="7" name="Google Shape;1141;p50"/>
          <p:cNvPicPr preferRelativeResize="0"/>
          <p:nvPr/>
        </p:nvPicPr>
        <p:blipFill>
          <a:blip r:embed="rId4">
            <a:alphaModFix/>
          </a:blip>
          <a:stretch>
            <a:fillRect/>
          </a:stretch>
        </p:blipFill>
        <p:spPr>
          <a:xfrm>
            <a:off x="176049" y="1153526"/>
            <a:ext cx="1081251" cy="1603024"/>
          </a:xfrm>
          <a:prstGeom prst="rect">
            <a:avLst/>
          </a:prstGeom>
          <a:noFill/>
          <a:ln>
            <a:noFill/>
          </a:ln>
        </p:spPr>
      </p:pic>
      <p:sp>
        <p:nvSpPr>
          <p:cNvPr id="216" name="Google Shape;216;p28"/>
          <p:cNvSpPr txBox="1">
            <a:spLocks noGrp="1"/>
          </p:cNvSpPr>
          <p:nvPr>
            <p:ph type="ctrTitle"/>
          </p:nvPr>
        </p:nvSpPr>
        <p:spPr>
          <a:xfrm>
            <a:off x="110399" y="367438"/>
            <a:ext cx="6719025"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RESULTAT D’UN NETTOYAGE DE SURFACE</a:t>
            </a:r>
            <a:endParaRPr/>
          </a:p>
        </p:txBody>
      </p:sp>
      <p:sp>
        <p:nvSpPr>
          <p:cNvPr id="218" name="Google Shape;218;p28"/>
          <p:cNvSpPr txBox="1">
            <a:spLocks noGrp="1"/>
          </p:cNvSpPr>
          <p:nvPr>
            <p:ph type="subTitle" idx="1"/>
          </p:nvPr>
        </p:nvSpPr>
        <p:spPr>
          <a:xfrm>
            <a:off x="3241972" y="3059796"/>
            <a:ext cx="4047508" cy="150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HK" b="1" err="1" smtClean="0">
                <a:latin typeface="Abril Fatface"/>
              </a:rPr>
              <a:t>Retrait</a:t>
            </a:r>
            <a:r>
              <a:rPr lang="en-HK" b="1" smtClean="0">
                <a:latin typeface="Abril Fatface"/>
              </a:rPr>
              <a:t> de: </a:t>
            </a:r>
          </a:p>
          <a:p>
            <a:pPr marL="0" lvl="0" indent="0" algn="l" rtl="0">
              <a:spcBef>
                <a:spcPts val="0"/>
              </a:spcBef>
              <a:spcAft>
                <a:spcPts val="0"/>
              </a:spcAft>
              <a:buNone/>
            </a:pPr>
            <a:endParaRPr lang="en-HK"/>
          </a:p>
          <a:p>
            <a:pPr marL="0" lvl="0" indent="0"/>
            <a:r>
              <a:rPr lang="en-HK" sz="2000" b="1">
                <a:solidFill>
                  <a:schemeClr val="accent1">
                    <a:lumMod val="75000"/>
                  </a:schemeClr>
                </a:solidFill>
                <a:latin typeface="Abril Fatface"/>
              </a:rPr>
              <a:t> </a:t>
            </a:r>
            <a:r>
              <a:rPr lang="en-HK" sz="2000" b="1" smtClean="0">
                <a:solidFill>
                  <a:schemeClr val="accent1">
                    <a:lumMod val="75000"/>
                  </a:schemeClr>
                </a:solidFill>
                <a:latin typeface="Abril Fatface"/>
              </a:rPr>
              <a:t>  78 </a:t>
            </a:r>
            <a:r>
              <a:rPr lang="en-HK" sz="2000" b="1">
                <a:solidFill>
                  <a:schemeClr val="accent1">
                    <a:lumMod val="75000"/>
                  </a:schemeClr>
                </a:solidFill>
                <a:latin typeface="Abril Fatface"/>
              </a:rPr>
              <a:t>753 </a:t>
            </a:r>
            <a:r>
              <a:rPr lang="en-HK" sz="2000" b="1" err="1" smtClean="0">
                <a:solidFill>
                  <a:schemeClr val="accent1">
                    <a:lumMod val="75000"/>
                  </a:schemeClr>
                </a:solidFill>
                <a:latin typeface="Abril Fatface"/>
              </a:rPr>
              <a:t>Lignes</a:t>
            </a:r>
            <a:endParaRPr lang="en-HK" sz="2000" b="1" smtClean="0">
              <a:solidFill>
                <a:schemeClr val="accent1">
                  <a:lumMod val="75000"/>
                </a:schemeClr>
              </a:solidFill>
              <a:latin typeface="Abril Fatface"/>
            </a:endParaRPr>
          </a:p>
          <a:p>
            <a:pPr marL="0" lvl="0" indent="0"/>
            <a:r>
              <a:rPr lang="en-HK" sz="2000" b="1" smtClean="0">
                <a:solidFill>
                  <a:schemeClr val="accent1">
                    <a:lumMod val="75000"/>
                  </a:schemeClr>
                </a:solidFill>
                <a:latin typeface="Abril Fatface"/>
              </a:rPr>
              <a:t>   </a:t>
            </a:r>
          </a:p>
          <a:p>
            <a:pPr marL="0" lvl="0" indent="0"/>
            <a:r>
              <a:rPr lang="en-HK" sz="2000" b="1">
                <a:solidFill>
                  <a:schemeClr val="accent1">
                    <a:lumMod val="75000"/>
                  </a:schemeClr>
                </a:solidFill>
                <a:latin typeface="Abril Fatface"/>
              </a:rPr>
              <a:t> </a:t>
            </a:r>
            <a:r>
              <a:rPr lang="en-HK" sz="2000" b="1" smtClean="0">
                <a:solidFill>
                  <a:schemeClr val="accent1">
                    <a:lumMod val="75000"/>
                  </a:schemeClr>
                </a:solidFill>
                <a:latin typeface="Abril Fatface"/>
              </a:rPr>
              <a:t>  129 </a:t>
            </a:r>
            <a:r>
              <a:rPr lang="en-HK" sz="2000" b="1" err="1">
                <a:solidFill>
                  <a:schemeClr val="accent1">
                    <a:lumMod val="75000"/>
                  </a:schemeClr>
                </a:solidFill>
                <a:latin typeface="Abril Fatface"/>
              </a:rPr>
              <a:t>colonnes</a:t>
            </a:r>
            <a:endParaRPr lang="en-HK" sz="2000" b="1" smtClean="0">
              <a:solidFill>
                <a:schemeClr val="accent1">
                  <a:lumMod val="75000"/>
                </a:schemeClr>
              </a:solidFill>
              <a:latin typeface="Abril Fatface"/>
            </a:endParaRPr>
          </a:p>
          <a:p>
            <a:pPr marL="0" lvl="0" indent="0" algn="l" rtl="0">
              <a:spcBef>
                <a:spcPts val="0"/>
              </a:spcBef>
              <a:spcAft>
                <a:spcPts val="0"/>
              </a:spcAft>
              <a:buNone/>
            </a:pPr>
            <a:endParaRPr sz="2000" b="1">
              <a:solidFill>
                <a:schemeClr val="accent1">
                  <a:lumMod val="75000"/>
                </a:schemeClr>
              </a:solidFill>
              <a:latin typeface="Abril Fatface"/>
            </a:endParaRPr>
          </a:p>
        </p:txBody>
      </p:sp>
      <p:cxnSp>
        <p:nvCxnSpPr>
          <p:cNvPr id="219" name="Google Shape;219;p28"/>
          <p:cNvCxnSpPr/>
          <p:nvPr/>
        </p:nvCxnSpPr>
        <p:spPr>
          <a:xfrm>
            <a:off x="6839504" y="682598"/>
            <a:ext cx="3356002" cy="28657"/>
          </a:xfrm>
          <a:prstGeom prst="straightConnector1">
            <a:avLst/>
          </a:prstGeom>
          <a:noFill/>
          <a:ln w="76200" cap="flat" cmpd="sng">
            <a:solidFill>
              <a:schemeClr val="accent1"/>
            </a:solidFill>
            <a:prstDash val="solid"/>
            <a:round/>
            <a:headEnd type="none" w="med" len="med"/>
            <a:tailEnd type="none" w="med" len="med"/>
          </a:ln>
        </p:spPr>
      </p:cxnSp>
      <p:pic>
        <p:nvPicPr>
          <p:cNvPr id="10" name="Google Shape;1140;p50"/>
          <p:cNvPicPr preferRelativeResize="0"/>
          <p:nvPr/>
        </p:nvPicPr>
        <p:blipFill>
          <a:blip r:embed="rId5">
            <a:alphaModFix/>
          </a:blip>
          <a:stretch>
            <a:fillRect/>
          </a:stretch>
        </p:blipFill>
        <p:spPr>
          <a:xfrm>
            <a:off x="1461499" y="3162300"/>
            <a:ext cx="1062626" cy="1403796"/>
          </a:xfrm>
          <a:prstGeom prst="rect">
            <a:avLst/>
          </a:prstGeom>
          <a:noFill/>
          <a:ln>
            <a:noFill/>
          </a:ln>
        </p:spPr>
      </p:pic>
      <p:sp>
        <p:nvSpPr>
          <p:cNvPr id="11" name="Google Shape;218;p28"/>
          <p:cNvSpPr txBox="1">
            <a:spLocks/>
          </p:cNvSpPr>
          <p:nvPr/>
        </p:nvSpPr>
        <p:spPr>
          <a:xfrm>
            <a:off x="1946572" y="1333522"/>
            <a:ext cx="4047508" cy="150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100"/>
              <a:buFont typeface="Oxygen Light"/>
              <a:buNone/>
              <a:defRPr sz="1100" b="0" i="0" u="none" strike="noStrike" cap="none">
                <a:solidFill>
                  <a:schemeClr val="dk1"/>
                </a:solidFill>
                <a:latin typeface="Oxygen Light"/>
                <a:ea typeface="Oxygen Light"/>
                <a:cs typeface="Oxygen Light"/>
                <a:sym typeface="Oxygen Light"/>
              </a:defRPr>
            </a:lvl1pPr>
            <a:lvl2pPr marL="914400" marR="0" lvl="1"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2pPr>
            <a:lvl3pPr marL="1371600" marR="0" lvl="2"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3pPr>
            <a:lvl4pPr marL="1828800" marR="0" lvl="3"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4pPr>
            <a:lvl5pPr marL="2286000" marR="0" lvl="4"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5pPr>
            <a:lvl6pPr marL="2743200" marR="0" lvl="5"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6pPr>
            <a:lvl7pPr marL="3200400" marR="0" lvl="6"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7pPr>
            <a:lvl8pPr marL="3657600" marR="0" lvl="7"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8pPr>
            <a:lvl9pPr marL="4114800" marR="0" lvl="8"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9pPr>
          </a:lstStyle>
          <a:p>
            <a:pPr marL="0" indent="0"/>
            <a:r>
              <a:rPr lang="fr-FR" b="1" smtClean="0">
                <a:latin typeface="Abril Fatface"/>
              </a:rPr>
              <a:t>Ce premier nettoyage réduit les données à: </a:t>
            </a:r>
          </a:p>
          <a:p>
            <a:pPr marL="0" indent="0"/>
            <a:endParaRPr lang="fr-FR" smtClean="0"/>
          </a:p>
          <a:p>
            <a:pPr marL="0" indent="0"/>
            <a:r>
              <a:rPr lang="fr-FR" smtClean="0"/>
              <a:t> </a:t>
            </a:r>
            <a:r>
              <a:rPr lang="fr-FR" sz="2000" b="1" smtClean="0">
                <a:solidFill>
                  <a:schemeClr val="accent1">
                    <a:lumMod val="75000"/>
                  </a:schemeClr>
                </a:solidFill>
                <a:latin typeface="Abril Fatface"/>
              </a:rPr>
              <a:t>1 759 857 Lignes (produits)</a:t>
            </a:r>
          </a:p>
          <a:p>
            <a:pPr marL="0" indent="0"/>
            <a:endParaRPr lang="fr-FR" smtClean="0"/>
          </a:p>
          <a:p>
            <a:pPr marL="0" indent="0"/>
            <a:r>
              <a:rPr lang="fr-FR" sz="2000" b="1" smtClean="0">
                <a:solidFill>
                  <a:schemeClr val="accent1">
                    <a:lumMod val="75000"/>
                  </a:schemeClr>
                </a:solidFill>
                <a:latin typeface="Abril Fatface"/>
              </a:rPr>
              <a:t> 57 colonnes </a:t>
            </a:r>
            <a:endParaRPr lang="fr-FR" sz="2000" b="1">
              <a:solidFill>
                <a:schemeClr val="accent1">
                  <a:lumMod val="75000"/>
                </a:schemeClr>
              </a:solidFill>
              <a:latin typeface="Abril Fatface"/>
            </a:endParaRPr>
          </a:p>
        </p:txBody>
      </p:sp>
    </p:spTree>
    <p:extLst>
      <p:ext uri="{BB962C8B-B14F-4D97-AF65-F5344CB8AC3E}">
        <p14:creationId xmlns:p14="http://schemas.microsoft.com/office/powerpoint/2010/main" val="926655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26" presetClass="emph" presetSubtype="0" fill="hold" nodeType="withEffect">
                                  <p:stCondLst>
                                    <p:cond delay="0"/>
                                  </p:stCondLst>
                                  <p:childTnLst>
                                    <p:animEffect transition="out" filter="fade">
                                      <p:cBhvr>
                                        <p:cTn id="8" dur="500" tmFilter="0, 0; .2, .5; .8, .5; 1, 0"/>
                                        <p:tgtEl>
                                          <p:spTgt spid="7"/>
                                        </p:tgtEl>
                                      </p:cBhvr>
                                    </p:animEffect>
                                    <p:animScale>
                                      <p:cBhvr>
                                        <p:cTn id="9" dur="250" autoRev="1" fill="hold"/>
                                        <p:tgtEl>
                                          <p:spTgt spid="7"/>
                                        </p:tgtEl>
                                      </p:cBhvr>
                                      <p:by x="105000" y="105000"/>
                                    </p:animScale>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18">
                                            <p:txEl>
                                              <p:pRg st="0" end="0"/>
                                            </p:txEl>
                                          </p:spTgt>
                                        </p:tgtEl>
                                        <p:attrNameLst>
                                          <p:attrName>style.visibility</p:attrName>
                                        </p:attrNameLst>
                                      </p:cBhvr>
                                      <p:to>
                                        <p:strVal val="visible"/>
                                      </p:to>
                                    </p:set>
                                    <p:animEffect transition="in" filter="fade">
                                      <p:cBhvr>
                                        <p:cTn id="14" dur="500"/>
                                        <p:tgtEl>
                                          <p:spTgt spid="218">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8">
                                            <p:txEl>
                                              <p:pRg st="2" end="2"/>
                                            </p:txEl>
                                          </p:spTgt>
                                        </p:tgtEl>
                                        <p:attrNameLst>
                                          <p:attrName>style.visibility</p:attrName>
                                        </p:attrNameLst>
                                      </p:cBhvr>
                                      <p:to>
                                        <p:strVal val="visible"/>
                                      </p:to>
                                    </p:set>
                                    <p:animEffect transition="in" filter="fade">
                                      <p:cBhvr>
                                        <p:cTn id="17" dur="500"/>
                                        <p:tgtEl>
                                          <p:spTgt spid="218">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8">
                                            <p:txEl>
                                              <p:pRg st="3" end="3"/>
                                            </p:txEl>
                                          </p:spTgt>
                                        </p:tgtEl>
                                        <p:attrNameLst>
                                          <p:attrName>style.visibility</p:attrName>
                                        </p:attrNameLst>
                                      </p:cBhvr>
                                      <p:to>
                                        <p:strVal val="visible"/>
                                      </p:to>
                                    </p:set>
                                    <p:animEffect transition="in" filter="fade">
                                      <p:cBhvr>
                                        <p:cTn id="20" dur="500"/>
                                        <p:tgtEl>
                                          <p:spTgt spid="218">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8">
                                            <p:txEl>
                                              <p:pRg st="4" end="4"/>
                                            </p:txEl>
                                          </p:spTgt>
                                        </p:tgtEl>
                                        <p:attrNameLst>
                                          <p:attrName>style.visibility</p:attrName>
                                        </p:attrNameLst>
                                      </p:cBhvr>
                                      <p:to>
                                        <p:strVal val="visible"/>
                                      </p:to>
                                    </p:set>
                                    <p:animEffect transition="in" filter="fade">
                                      <p:cBhvr>
                                        <p:cTn id="23" dur="500"/>
                                        <p:tgtEl>
                                          <p:spTgt spid="218">
                                            <p:txEl>
                                              <p:pRg st="4" end="4"/>
                                            </p:txEl>
                                          </p:spTgt>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10"/>
                                        </p:tgtEl>
                                      </p:cBhvr>
                                    </p:animEffect>
                                    <p:animScale>
                                      <p:cBhvr>
                                        <p:cTn id="26"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0" uiExpand="1" build="p"/>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8"/>
          <p:cNvSpPr/>
          <p:nvPr/>
        </p:nvSpPr>
        <p:spPr>
          <a:xfrm>
            <a:off x="6779234" y="-336621"/>
            <a:ext cx="2879400" cy="28794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0" name="Google Shape;220;p28"/>
          <p:cNvPicPr preferRelativeResize="0"/>
          <p:nvPr/>
        </p:nvPicPr>
        <p:blipFill>
          <a:blip r:embed="rId3">
            <a:alphaModFix/>
          </a:blip>
          <a:stretch>
            <a:fillRect/>
          </a:stretch>
        </p:blipFill>
        <p:spPr>
          <a:xfrm rot="1496174">
            <a:off x="6630943" y="158408"/>
            <a:ext cx="2322049" cy="2356750"/>
          </a:xfrm>
          <a:prstGeom prst="rect">
            <a:avLst/>
          </a:prstGeom>
          <a:noFill/>
          <a:ln>
            <a:noFill/>
          </a:ln>
        </p:spPr>
      </p:pic>
      <p:pic>
        <p:nvPicPr>
          <p:cNvPr id="7" name="Google Shape;1141;p50"/>
          <p:cNvPicPr preferRelativeResize="0"/>
          <p:nvPr/>
        </p:nvPicPr>
        <p:blipFill>
          <a:blip r:embed="rId4">
            <a:alphaModFix/>
          </a:blip>
          <a:stretch>
            <a:fillRect/>
          </a:stretch>
        </p:blipFill>
        <p:spPr>
          <a:xfrm>
            <a:off x="176049" y="1153526"/>
            <a:ext cx="1081251" cy="1603024"/>
          </a:xfrm>
          <a:prstGeom prst="rect">
            <a:avLst/>
          </a:prstGeom>
          <a:noFill/>
          <a:ln>
            <a:noFill/>
          </a:ln>
        </p:spPr>
      </p:pic>
      <p:sp>
        <p:nvSpPr>
          <p:cNvPr id="216" name="Google Shape;216;p28"/>
          <p:cNvSpPr txBox="1">
            <a:spLocks noGrp="1"/>
          </p:cNvSpPr>
          <p:nvPr>
            <p:ph type="ctrTitle"/>
          </p:nvPr>
        </p:nvSpPr>
        <p:spPr>
          <a:xfrm>
            <a:off x="110399" y="367438"/>
            <a:ext cx="6719025"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PRODUITS VENDUS EN FRANCE</a:t>
            </a:r>
            <a:endParaRPr/>
          </a:p>
        </p:txBody>
      </p:sp>
      <p:cxnSp>
        <p:nvCxnSpPr>
          <p:cNvPr id="219" name="Google Shape;219;p28"/>
          <p:cNvCxnSpPr/>
          <p:nvPr/>
        </p:nvCxnSpPr>
        <p:spPr>
          <a:xfrm flipV="1">
            <a:off x="5350909" y="670588"/>
            <a:ext cx="4307725" cy="6323"/>
          </a:xfrm>
          <a:prstGeom prst="straightConnector1">
            <a:avLst/>
          </a:prstGeom>
          <a:noFill/>
          <a:ln w="76200" cap="flat" cmpd="sng">
            <a:solidFill>
              <a:schemeClr val="accent1"/>
            </a:solidFill>
            <a:prstDash val="solid"/>
            <a:round/>
            <a:headEnd type="none" w="med" len="med"/>
            <a:tailEnd type="none" w="med" len="med"/>
          </a:ln>
        </p:spPr>
      </p:cxnSp>
      <p:pic>
        <p:nvPicPr>
          <p:cNvPr id="10" name="Google Shape;1140;p50"/>
          <p:cNvPicPr preferRelativeResize="0"/>
          <p:nvPr/>
        </p:nvPicPr>
        <p:blipFill>
          <a:blip r:embed="rId5">
            <a:alphaModFix/>
          </a:blip>
          <a:stretch>
            <a:fillRect/>
          </a:stretch>
        </p:blipFill>
        <p:spPr>
          <a:xfrm>
            <a:off x="263924" y="3191818"/>
            <a:ext cx="1062626" cy="1403796"/>
          </a:xfrm>
          <a:prstGeom prst="rect">
            <a:avLst/>
          </a:prstGeom>
          <a:noFill/>
          <a:ln>
            <a:noFill/>
          </a:ln>
        </p:spPr>
      </p:pic>
      <p:sp>
        <p:nvSpPr>
          <p:cNvPr id="11" name="Google Shape;218;p28"/>
          <p:cNvSpPr txBox="1">
            <a:spLocks/>
          </p:cNvSpPr>
          <p:nvPr/>
        </p:nvSpPr>
        <p:spPr>
          <a:xfrm>
            <a:off x="1946572" y="1333522"/>
            <a:ext cx="4047508" cy="150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100"/>
              <a:buFont typeface="Oxygen Light"/>
              <a:buNone/>
              <a:defRPr sz="1100" b="0" i="0" u="none" strike="noStrike" cap="none">
                <a:solidFill>
                  <a:schemeClr val="dk1"/>
                </a:solidFill>
                <a:latin typeface="Oxygen Light"/>
                <a:ea typeface="Oxygen Light"/>
                <a:cs typeface="Oxygen Light"/>
                <a:sym typeface="Oxygen Light"/>
              </a:defRPr>
            </a:lvl1pPr>
            <a:lvl2pPr marL="914400" marR="0" lvl="1"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2pPr>
            <a:lvl3pPr marL="1371600" marR="0" lvl="2"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3pPr>
            <a:lvl4pPr marL="1828800" marR="0" lvl="3"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4pPr>
            <a:lvl5pPr marL="2286000" marR="0" lvl="4"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5pPr>
            <a:lvl6pPr marL="2743200" marR="0" lvl="5"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6pPr>
            <a:lvl7pPr marL="3200400" marR="0" lvl="6"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7pPr>
            <a:lvl8pPr marL="3657600" marR="0" lvl="7"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8pPr>
            <a:lvl9pPr marL="4114800" marR="0" lvl="8"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9pPr>
          </a:lstStyle>
          <a:p>
            <a:pPr marL="0" indent="0"/>
            <a:r>
              <a:rPr lang="fr-FR" b="1" smtClean="0">
                <a:latin typeface="Abril Fatface"/>
              </a:rPr>
              <a:t>Le Data Set devient : </a:t>
            </a:r>
          </a:p>
          <a:p>
            <a:pPr marL="0" indent="0"/>
            <a:endParaRPr lang="fr-FR" smtClean="0"/>
          </a:p>
          <a:p>
            <a:pPr marL="0" indent="0"/>
            <a:r>
              <a:rPr lang="fr-FR" smtClean="0"/>
              <a:t> </a:t>
            </a:r>
            <a:r>
              <a:rPr lang="fr-FR" sz="2000" b="1" smtClean="0">
                <a:solidFill>
                  <a:schemeClr val="accent1">
                    <a:lumMod val="75000"/>
                  </a:schemeClr>
                </a:solidFill>
                <a:latin typeface="Abril Fatface"/>
              </a:rPr>
              <a:t>719 441 Lignes (produits)</a:t>
            </a:r>
          </a:p>
          <a:p>
            <a:pPr marL="0" indent="0"/>
            <a:endParaRPr lang="fr-FR" smtClean="0"/>
          </a:p>
          <a:p>
            <a:pPr marL="0" indent="0"/>
            <a:r>
              <a:rPr lang="fr-FR" sz="2000" b="1" smtClean="0">
                <a:solidFill>
                  <a:schemeClr val="accent1">
                    <a:lumMod val="75000"/>
                  </a:schemeClr>
                </a:solidFill>
                <a:latin typeface="Abril Fatface"/>
              </a:rPr>
              <a:t> 57 colonnes </a:t>
            </a:r>
            <a:endParaRPr lang="fr-FR" sz="2000" b="1">
              <a:solidFill>
                <a:schemeClr val="accent1">
                  <a:lumMod val="75000"/>
                </a:schemeClr>
              </a:solidFill>
              <a:latin typeface="Abril Fatface"/>
            </a:endParaRPr>
          </a:p>
        </p:txBody>
      </p:sp>
      <p:sp>
        <p:nvSpPr>
          <p:cNvPr id="3" name="TextBox 2"/>
          <p:cNvSpPr txBox="1"/>
          <p:nvPr/>
        </p:nvSpPr>
        <p:spPr>
          <a:xfrm>
            <a:off x="1465251" y="987663"/>
            <a:ext cx="5010150" cy="230832"/>
          </a:xfrm>
          <a:prstGeom prst="rect">
            <a:avLst/>
          </a:prstGeom>
          <a:noFill/>
        </p:spPr>
        <p:txBody>
          <a:bodyPr wrap="square" rtlCol="0">
            <a:spAutoFit/>
          </a:bodyPr>
          <a:lstStyle/>
          <a:p>
            <a:r>
              <a:rPr lang="fr-FR" sz="900" err="1" smtClean="0"/>
              <a:t>cleaned_data</a:t>
            </a:r>
            <a:r>
              <a:rPr lang="fr-FR" sz="900"/>
              <a:t>["</a:t>
            </a:r>
            <a:r>
              <a:rPr lang="fr-FR" sz="900" err="1"/>
              <a:t>countries_tags</a:t>
            </a:r>
            <a:r>
              <a:rPr lang="fr-FR" sz="900"/>
              <a:t>"]=="</a:t>
            </a:r>
            <a:r>
              <a:rPr lang="fr-FR" sz="900" err="1"/>
              <a:t>en:france</a:t>
            </a:r>
            <a:r>
              <a:rPr lang="fr-FR" sz="900" smtClean="0"/>
              <a:t>"</a:t>
            </a:r>
            <a:endParaRPr lang="en-US" sz="900"/>
          </a:p>
        </p:txBody>
      </p:sp>
      <p:pic>
        <p:nvPicPr>
          <p:cNvPr id="5" name="Picture 4"/>
          <p:cNvPicPr>
            <a:picLocks noChangeAspect="1"/>
          </p:cNvPicPr>
          <p:nvPr/>
        </p:nvPicPr>
        <p:blipFill>
          <a:blip r:embed="rId6"/>
          <a:stretch>
            <a:fillRect/>
          </a:stretch>
        </p:blipFill>
        <p:spPr>
          <a:xfrm>
            <a:off x="1631396" y="3217284"/>
            <a:ext cx="7439025" cy="1378330"/>
          </a:xfrm>
          <a:prstGeom prst="rect">
            <a:avLst/>
          </a:prstGeom>
        </p:spPr>
      </p:pic>
    </p:spTree>
    <p:extLst>
      <p:ext uri="{BB962C8B-B14F-4D97-AF65-F5344CB8AC3E}">
        <p14:creationId xmlns:p14="http://schemas.microsoft.com/office/powerpoint/2010/main" val="428810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8"/>
          <p:cNvSpPr/>
          <p:nvPr/>
        </p:nvSpPr>
        <p:spPr>
          <a:xfrm>
            <a:off x="6779234" y="-336621"/>
            <a:ext cx="2879400" cy="28794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0" name="Google Shape;220;p28"/>
          <p:cNvPicPr preferRelativeResize="0"/>
          <p:nvPr/>
        </p:nvPicPr>
        <p:blipFill>
          <a:blip r:embed="rId3">
            <a:alphaModFix/>
          </a:blip>
          <a:stretch>
            <a:fillRect/>
          </a:stretch>
        </p:blipFill>
        <p:spPr>
          <a:xfrm rot="1496174">
            <a:off x="6630943" y="158408"/>
            <a:ext cx="2322049" cy="2356750"/>
          </a:xfrm>
          <a:prstGeom prst="rect">
            <a:avLst/>
          </a:prstGeom>
          <a:noFill/>
          <a:ln>
            <a:noFill/>
          </a:ln>
        </p:spPr>
      </p:pic>
      <p:pic>
        <p:nvPicPr>
          <p:cNvPr id="7" name="Google Shape;1141;p50"/>
          <p:cNvPicPr preferRelativeResize="0"/>
          <p:nvPr/>
        </p:nvPicPr>
        <p:blipFill>
          <a:blip r:embed="rId4">
            <a:alphaModFix/>
          </a:blip>
          <a:stretch>
            <a:fillRect/>
          </a:stretch>
        </p:blipFill>
        <p:spPr>
          <a:xfrm>
            <a:off x="176049" y="1153526"/>
            <a:ext cx="1081251" cy="1603024"/>
          </a:xfrm>
          <a:prstGeom prst="rect">
            <a:avLst/>
          </a:prstGeom>
          <a:noFill/>
          <a:ln>
            <a:noFill/>
          </a:ln>
        </p:spPr>
      </p:pic>
      <p:sp>
        <p:nvSpPr>
          <p:cNvPr id="216" name="Google Shape;216;p28"/>
          <p:cNvSpPr txBox="1">
            <a:spLocks noGrp="1"/>
          </p:cNvSpPr>
          <p:nvPr>
            <p:ph type="ctrTitle"/>
          </p:nvPr>
        </p:nvSpPr>
        <p:spPr>
          <a:xfrm>
            <a:off x="110399" y="367438"/>
            <a:ext cx="7160613"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HK" sz="2200" err="1" smtClean="0"/>
              <a:t>Retrait</a:t>
            </a:r>
            <a:r>
              <a:rPr lang="en-HK" sz="2200" smtClean="0"/>
              <a:t> de </a:t>
            </a:r>
            <a:r>
              <a:rPr lang="en-HK" sz="2200" err="1" smtClean="0"/>
              <a:t>lignes</a:t>
            </a:r>
            <a:r>
              <a:rPr lang="en-HK" sz="2200" smtClean="0"/>
              <a:t> par rapport aux </a:t>
            </a:r>
            <a:r>
              <a:rPr lang="en-HK" sz="2200" err="1" smtClean="0"/>
              <a:t>informations</a:t>
            </a:r>
            <a:r>
              <a:rPr lang="en-HK" sz="2200" smtClean="0"/>
              <a:t> m</a:t>
            </a:r>
            <a:r>
              <a:rPr lang="fr-FR" sz="2200" smtClean="0"/>
              <a:t>é</a:t>
            </a:r>
            <a:r>
              <a:rPr lang="en-HK" sz="2200" smtClean="0"/>
              <a:t>tier</a:t>
            </a:r>
            <a:endParaRPr sz="2200"/>
          </a:p>
        </p:txBody>
      </p:sp>
      <p:cxnSp>
        <p:nvCxnSpPr>
          <p:cNvPr id="219" name="Google Shape;219;p28"/>
          <p:cNvCxnSpPr/>
          <p:nvPr/>
        </p:nvCxnSpPr>
        <p:spPr>
          <a:xfrm flipV="1">
            <a:off x="6990137" y="712877"/>
            <a:ext cx="4307725" cy="6323"/>
          </a:xfrm>
          <a:prstGeom prst="straightConnector1">
            <a:avLst/>
          </a:prstGeom>
          <a:noFill/>
          <a:ln w="76200" cap="flat" cmpd="sng">
            <a:solidFill>
              <a:schemeClr val="accent1"/>
            </a:solidFill>
            <a:prstDash val="solid"/>
            <a:round/>
            <a:headEnd type="none" w="med" len="med"/>
            <a:tailEnd type="none" w="med" len="med"/>
          </a:ln>
        </p:spPr>
      </p:cxnSp>
      <p:pic>
        <p:nvPicPr>
          <p:cNvPr id="10" name="Google Shape;1140;p50"/>
          <p:cNvPicPr preferRelativeResize="0"/>
          <p:nvPr/>
        </p:nvPicPr>
        <p:blipFill>
          <a:blip r:embed="rId5">
            <a:alphaModFix/>
          </a:blip>
          <a:stretch>
            <a:fillRect/>
          </a:stretch>
        </p:blipFill>
        <p:spPr>
          <a:xfrm>
            <a:off x="8500519" y="3320912"/>
            <a:ext cx="1062626" cy="1403796"/>
          </a:xfrm>
          <a:prstGeom prst="rect">
            <a:avLst/>
          </a:prstGeom>
          <a:noFill/>
          <a:ln>
            <a:noFill/>
          </a:ln>
        </p:spPr>
      </p:pic>
      <p:sp>
        <p:nvSpPr>
          <p:cNvPr id="11" name="Google Shape;218;p28"/>
          <p:cNvSpPr txBox="1">
            <a:spLocks/>
          </p:cNvSpPr>
          <p:nvPr/>
        </p:nvSpPr>
        <p:spPr>
          <a:xfrm>
            <a:off x="1946572" y="1333522"/>
            <a:ext cx="4047508" cy="150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100"/>
              <a:buFont typeface="Oxygen Light"/>
              <a:buNone/>
              <a:defRPr sz="1100" b="0" i="0" u="none" strike="noStrike" cap="none">
                <a:solidFill>
                  <a:schemeClr val="dk1"/>
                </a:solidFill>
                <a:latin typeface="Oxygen Light"/>
                <a:ea typeface="Oxygen Light"/>
                <a:cs typeface="Oxygen Light"/>
                <a:sym typeface="Oxygen Light"/>
              </a:defRPr>
            </a:lvl1pPr>
            <a:lvl2pPr marL="914400" marR="0" lvl="1"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2pPr>
            <a:lvl3pPr marL="1371600" marR="0" lvl="2"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3pPr>
            <a:lvl4pPr marL="1828800" marR="0" lvl="3"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4pPr>
            <a:lvl5pPr marL="2286000" marR="0" lvl="4"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5pPr>
            <a:lvl6pPr marL="2743200" marR="0" lvl="5"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6pPr>
            <a:lvl7pPr marL="3200400" marR="0" lvl="6"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7pPr>
            <a:lvl8pPr marL="3657600" marR="0" lvl="7"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8pPr>
            <a:lvl9pPr marL="4114800" marR="0" lvl="8"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9pPr>
          </a:lstStyle>
          <a:p>
            <a:pPr marL="0" indent="0"/>
            <a:r>
              <a:rPr lang="fr-FR" b="1" smtClean="0">
                <a:latin typeface="Abril Fatface"/>
              </a:rPr>
              <a:t>Le Data Set devient : </a:t>
            </a:r>
          </a:p>
          <a:p>
            <a:pPr marL="0" indent="0"/>
            <a:endParaRPr lang="fr-FR" smtClean="0"/>
          </a:p>
          <a:p>
            <a:pPr marL="0" indent="0"/>
            <a:r>
              <a:rPr lang="fr-FR" smtClean="0"/>
              <a:t> </a:t>
            </a:r>
            <a:r>
              <a:rPr lang="fr-FR" sz="2000" b="1" smtClean="0">
                <a:solidFill>
                  <a:schemeClr val="accent1">
                    <a:lumMod val="75000"/>
                  </a:schemeClr>
                </a:solidFill>
                <a:latin typeface="Abril Fatface"/>
              </a:rPr>
              <a:t>713 537 Lignes (produits)</a:t>
            </a:r>
          </a:p>
          <a:p>
            <a:pPr marL="0" indent="0"/>
            <a:endParaRPr lang="fr-FR" smtClean="0"/>
          </a:p>
          <a:p>
            <a:pPr marL="0" indent="0"/>
            <a:r>
              <a:rPr lang="fr-FR" sz="2000" b="1" smtClean="0">
                <a:solidFill>
                  <a:schemeClr val="accent1">
                    <a:lumMod val="75000"/>
                  </a:schemeClr>
                </a:solidFill>
                <a:latin typeface="Abril Fatface"/>
              </a:rPr>
              <a:t> 13 colonnes </a:t>
            </a:r>
            <a:endParaRPr lang="fr-FR" sz="2000" b="1">
              <a:solidFill>
                <a:schemeClr val="accent1">
                  <a:lumMod val="75000"/>
                </a:schemeClr>
              </a:solidFill>
              <a:latin typeface="Abril Fatface"/>
            </a:endParaRPr>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6213" y="2542779"/>
            <a:ext cx="3676650" cy="2562225"/>
          </a:xfrm>
          <a:prstGeom prst="rect">
            <a:avLst/>
          </a:prstGeom>
        </p:spPr>
      </p:pic>
      <p:sp>
        <p:nvSpPr>
          <p:cNvPr id="6" name="TextBox 5"/>
          <p:cNvSpPr txBox="1"/>
          <p:nvPr/>
        </p:nvSpPr>
        <p:spPr>
          <a:xfrm>
            <a:off x="7271012" y="4724708"/>
            <a:ext cx="1747594" cy="307777"/>
          </a:xfrm>
          <a:prstGeom prst="rect">
            <a:avLst/>
          </a:prstGeom>
          <a:noFill/>
        </p:spPr>
        <p:txBody>
          <a:bodyPr wrap="none" rtlCol="0">
            <a:spAutoFit/>
          </a:bodyPr>
          <a:lstStyle/>
          <a:p>
            <a:r>
              <a:rPr lang="en-HK" smtClean="0"/>
              <a:t>(Source: Wikipedia)</a:t>
            </a:r>
            <a:endParaRPr lang="en-US"/>
          </a:p>
        </p:txBody>
      </p:sp>
    </p:spTree>
    <p:extLst>
      <p:ext uri="{BB962C8B-B14F-4D97-AF65-F5344CB8AC3E}">
        <p14:creationId xmlns:p14="http://schemas.microsoft.com/office/powerpoint/2010/main" val="1335043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8"/>
          <p:cNvSpPr/>
          <p:nvPr/>
        </p:nvSpPr>
        <p:spPr>
          <a:xfrm>
            <a:off x="6779234" y="-336621"/>
            <a:ext cx="2879400" cy="28794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0" name="Google Shape;220;p28"/>
          <p:cNvPicPr preferRelativeResize="0"/>
          <p:nvPr/>
        </p:nvPicPr>
        <p:blipFill>
          <a:blip r:embed="rId3">
            <a:alphaModFix/>
          </a:blip>
          <a:stretch>
            <a:fillRect/>
          </a:stretch>
        </p:blipFill>
        <p:spPr>
          <a:xfrm rot="1496174">
            <a:off x="6630943" y="158408"/>
            <a:ext cx="2322049" cy="2356750"/>
          </a:xfrm>
          <a:prstGeom prst="rect">
            <a:avLst/>
          </a:prstGeom>
          <a:noFill/>
          <a:ln>
            <a:noFill/>
          </a:ln>
        </p:spPr>
      </p:pic>
      <p:pic>
        <p:nvPicPr>
          <p:cNvPr id="7" name="Google Shape;1141;p50"/>
          <p:cNvPicPr preferRelativeResize="0"/>
          <p:nvPr/>
        </p:nvPicPr>
        <p:blipFill>
          <a:blip r:embed="rId4">
            <a:alphaModFix/>
          </a:blip>
          <a:stretch>
            <a:fillRect/>
          </a:stretch>
        </p:blipFill>
        <p:spPr>
          <a:xfrm>
            <a:off x="176049" y="1153526"/>
            <a:ext cx="1081251" cy="1603024"/>
          </a:xfrm>
          <a:prstGeom prst="rect">
            <a:avLst/>
          </a:prstGeom>
          <a:noFill/>
          <a:ln>
            <a:noFill/>
          </a:ln>
        </p:spPr>
      </p:pic>
      <p:sp>
        <p:nvSpPr>
          <p:cNvPr id="216" name="Google Shape;216;p28"/>
          <p:cNvSpPr txBox="1">
            <a:spLocks noGrp="1"/>
          </p:cNvSpPr>
          <p:nvPr>
            <p:ph type="ctrTitle"/>
          </p:nvPr>
        </p:nvSpPr>
        <p:spPr>
          <a:xfrm>
            <a:off x="110399" y="367438"/>
            <a:ext cx="6719025"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HK" err="1" smtClean="0"/>
              <a:t>Choix</a:t>
            </a:r>
            <a:r>
              <a:rPr lang="en-HK" smtClean="0"/>
              <a:t> d’un sous ensemble pour </a:t>
            </a:r>
            <a:r>
              <a:rPr lang="en-HK" err="1" smtClean="0"/>
              <a:t>l’analyse</a:t>
            </a:r>
            <a:endParaRPr/>
          </a:p>
        </p:txBody>
      </p:sp>
      <p:cxnSp>
        <p:nvCxnSpPr>
          <p:cNvPr id="219" name="Google Shape;219;p28"/>
          <p:cNvCxnSpPr/>
          <p:nvPr/>
        </p:nvCxnSpPr>
        <p:spPr>
          <a:xfrm flipV="1">
            <a:off x="5931636" y="788153"/>
            <a:ext cx="4307725" cy="6323"/>
          </a:xfrm>
          <a:prstGeom prst="straightConnector1">
            <a:avLst/>
          </a:prstGeom>
          <a:noFill/>
          <a:ln w="76200" cap="flat" cmpd="sng">
            <a:solidFill>
              <a:schemeClr val="accent1"/>
            </a:solidFill>
            <a:prstDash val="solid"/>
            <a:round/>
            <a:headEnd type="none" w="med" len="med"/>
            <a:tailEnd type="none" w="med" len="med"/>
          </a:ln>
        </p:spPr>
      </p:cxnSp>
      <p:pic>
        <p:nvPicPr>
          <p:cNvPr id="10" name="Google Shape;1140;p50"/>
          <p:cNvPicPr preferRelativeResize="0"/>
          <p:nvPr/>
        </p:nvPicPr>
        <p:blipFill>
          <a:blip r:embed="rId5">
            <a:alphaModFix/>
          </a:blip>
          <a:stretch>
            <a:fillRect/>
          </a:stretch>
        </p:blipFill>
        <p:spPr>
          <a:xfrm>
            <a:off x="8500519" y="3320912"/>
            <a:ext cx="1062626" cy="1403796"/>
          </a:xfrm>
          <a:prstGeom prst="rect">
            <a:avLst/>
          </a:prstGeom>
          <a:noFill/>
          <a:ln>
            <a:noFill/>
          </a:ln>
        </p:spPr>
      </p:pic>
      <p:sp>
        <p:nvSpPr>
          <p:cNvPr id="11" name="Google Shape;218;p28"/>
          <p:cNvSpPr txBox="1">
            <a:spLocks/>
          </p:cNvSpPr>
          <p:nvPr/>
        </p:nvSpPr>
        <p:spPr>
          <a:xfrm>
            <a:off x="1946572" y="1333522"/>
            <a:ext cx="4047508" cy="150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100"/>
              <a:buFont typeface="Oxygen Light"/>
              <a:buNone/>
              <a:defRPr sz="1100" b="0" i="0" u="none" strike="noStrike" cap="none">
                <a:solidFill>
                  <a:schemeClr val="dk1"/>
                </a:solidFill>
                <a:latin typeface="Oxygen Light"/>
                <a:ea typeface="Oxygen Light"/>
                <a:cs typeface="Oxygen Light"/>
                <a:sym typeface="Oxygen Light"/>
              </a:defRPr>
            </a:lvl1pPr>
            <a:lvl2pPr marL="914400" marR="0" lvl="1"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2pPr>
            <a:lvl3pPr marL="1371600" marR="0" lvl="2"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3pPr>
            <a:lvl4pPr marL="1828800" marR="0" lvl="3"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4pPr>
            <a:lvl5pPr marL="2286000" marR="0" lvl="4"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5pPr>
            <a:lvl6pPr marL="2743200" marR="0" lvl="5"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6pPr>
            <a:lvl7pPr marL="3200400" marR="0" lvl="6"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7pPr>
            <a:lvl8pPr marL="3657600" marR="0" lvl="7"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8pPr>
            <a:lvl9pPr marL="4114800" marR="0" lvl="8"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9pPr>
          </a:lstStyle>
          <a:p>
            <a:pPr marL="0" indent="0"/>
            <a:r>
              <a:rPr lang="fr-FR" b="1" smtClean="0">
                <a:latin typeface="Abril Fatface"/>
              </a:rPr>
              <a:t>Le Data Set devient : </a:t>
            </a:r>
          </a:p>
          <a:p>
            <a:pPr marL="0" indent="0"/>
            <a:endParaRPr lang="fr-FR" smtClean="0"/>
          </a:p>
          <a:p>
            <a:pPr marL="0" indent="0"/>
            <a:r>
              <a:rPr lang="fr-FR" smtClean="0"/>
              <a:t> </a:t>
            </a:r>
            <a:r>
              <a:rPr lang="fr-FR" sz="2000" b="1" smtClean="0">
                <a:solidFill>
                  <a:schemeClr val="accent1">
                    <a:lumMod val="75000"/>
                  </a:schemeClr>
                </a:solidFill>
                <a:latin typeface="Abril Fatface"/>
              </a:rPr>
              <a:t>713 537 Lignes (produits)</a:t>
            </a:r>
          </a:p>
          <a:p>
            <a:pPr marL="0" indent="0"/>
            <a:endParaRPr lang="fr-FR" smtClean="0"/>
          </a:p>
          <a:p>
            <a:pPr marL="0" indent="0"/>
            <a:r>
              <a:rPr lang="fr-FR" sz="2000" b="1" smtClean="0">
                <a:solidFill>
                  <a:schemeClr val="accent1">
                    <a:lumMod val="75000"/>
                  </a:schemeClr>
                </a:solidFill>
                <a:latin typeface="Abril Fatface"/>
              </a:rPr>
              <a:t> 13 colonnes </a:t>
            </a:r>
            <a:endParaRPr lang="fr-FR" sz="2000" b="1">
              <a:solidFill>
                <a:schemeClr val="accent1">
                  <a:lumMod val="75000"/>
                </a:schemeClr>
              </a:solidFill>
              <a:latin typeface="Abril Fatface"/>
            </a:endParaRPr>
          </a:p>
        </p:txBody>
      </p:sp>
      <p:pic>
        <p:nvPicPr>
          <p:cNvPr id="2" name="Picture 1"/>
          <p:cNvPicPr>
            <a:picLocks noChangeAspect="1"/>
          </p:cNvPicPr>
          <p:nvPr/>
        </p:nvPicPr>
        <p:blipFill>
          <a:blip r:embed="rId6"/>
          <a:stretch>
            <a:fillRect/>
          </a:stretch>
        </p:blipFill>
        <p:spPr>
          <a:xfrm>
            <a:off x="0" y="3005709"/>
            <a:ext cx="8461330" cy="2034202"/>
          </a:xfrm>
          <a:prstGeom prst="rect">
            <a:avLst/>
          </a:prstGeom>
        </p:spPr>
      </p:pic>
    </p:spTree>
    <p:extLst>
      <p:ext uri="{BB962C8B-B14F-4D97-AF65-F5344CB8AC3E}">
        <p14:creationId xmlns:p14="http://schemas.microsoft.com/office/powerpoint/2010/main" val="395139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8"/>
          <p:cNvSpPr/>
          <p:nvPr/>
        </p:nvSpPr>
        <p:spPr>
          <a:xfrm>
            <a:off x="6779234" y="-336621"/>
            <a:ext cx="2879400" cy="28794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0" name="Google Shape;220;p28"/>
          <p:cNvPicPr preferRelativeResize="0"/>
          <p:nvPr/>
        </p:nvPicPr>
        <p:blipFill>
          <a:blip r:embed="rId3">
            <a:alphaModFix/>
          </a:blip>
          <a:stretch>
            <a:fillRect/>
          </a:stretch>
        </p:blipFill>
        <p:spPr>
          <a:xfrm rot="1496174">
            <a:off x="6630943" y="158408"/>
            <a:ext cx="2322049" cy="2356750"/>
          </a:xfrm>
          <a:prstGeom prst="rect">
            <a:avLst/>
          </a:prstGeom>
          <a:noFill/>
          <a:ln>
            <a:noFill/>
          </a:ln>
        </p:spPr>
      </p:pic>
      <p:pic>
        <p:nvPicPr>
          <p:cNvPr id="7" name="Google Shape;1141;p50"/>
          <p:cNvPicPr preferRelativeResize="0"/>
          <p:nvPr/>
        </p:nvPicPr>
        <p:blipFill>
          <a:blip r:embed="rId4">
            <a:alphaModFix/>
          </a:blip>
          <a:stretch>
            <a:fillRect/>
          </a:stretch>
        </p:blipFill>
        <p:spPr>
          <a:xfrm>
            <a:off x="-442346" y="1137877"/>
            <a:ext cx="1081251" cy="1603024"/>
          </a:xfrm>
          <a:prstGeom prst="rect">
            <a:avLst/>
          </a:prstGeom>
          <a:noFill/>
          <a:ln>
            <a:noFill/>
          </a:ln>
        </p:spPr>
      </p:pic>
      <p:sp>
        <p:nvSpPr>
          <p:cNvPr id="216" name="Google Shape;216;p28"/>
          <p:cNvSpPr txBox="1">
            <a:spLocks noGrp="1"/>
          </p:cNvSpPr>
          <p:nvPr>
            <p:ph type="ctrTitle"/>
          </p:nvPr>
        </p:nvSpPr>
        <p:spPr>
          <a:xfrm>
            <a:off x="110399" y="367438"/>
            <a:ext cx="6719025"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HK" smtClean="0"/>
              <a:t>Fin du </a:t>
            </a:r>
            <a:r>
              <a:rPr lang="en-HK" err="1" smtClean="0"/>
              <a:t>nettoyage</a:t>
            </a:r>
            <a:r>
              <a:rPr lang="en-HK" smtClean="0"/>
              <a:t>, interpolation, export</a:t>
            </a:r>
            <a:endParaRPr/>
          </a:p>
        </p:txBody>
      </p:sp>
      <p:cxnSp>
        <p:nvCxnSpPr>
          <p:cNvPr id="219" name="Google Shape;219;p28"/>
          <p:cNvCxnSpPr/>
          <p:nvPr/>
        </p:nvCxnSpPr>
        <p:spPr>
          <a:xfrm flipV="1">
            <a:off x="5931636" y="788153"/>
            <a:ext cx="4307725" cy="6323"/>
          </a:xfrm>
          <a:prstGeom prst="straightConnector1">
            <a:avLst/>
          </a:prstGeom>
          <a:noFill/>
          <a:ln w="76200" cap="flat" cmpd="sng">
            <a:solidFill>
              <a:schemeClr val="accent1"/>
            </a:solidFill>
            <a:prstDash val="solid"/>
            <a:round/>
            <a:headEnd type="none" w="med" len="med"/>
            <a:tailEnd type="none" w="med" len="med"/>
          </a:ln>
        </p:spPr>
      </p:cxnSp>
      <p:pic>
        <p:nvPicPr>
          <p:cNvPr id="10" name="Google Shape;1140;p50"/>
          <p:cNvPicPr preferRelativeResize="0"/>
          <p:nvPr/>
        </p:nvPicPr>
        <p:blipFill>
          <a:blip r:embed="rId5">
            <a:alphaModFix/>
          </a:blip>
          <a:stretch>
            <a:fillRect/>
          </a:stretch>
        </p:blipFill>
        <p:spPr>
          <a:xfrm>
            <a:off x="7442427" y="2946447"/>
            <a:ext cx="1062626" cy="1403796"/>
          </a:xfrm>
          <a:prstGeom prst="rect">
            <a:avLst/>
          </a:prstGeom>
          <a:noFill/>
          <a:ln>
            <a:noFill/>
          </a:ln>
        </p:spPr>
      </p:pic>
      <p:sp>
        <p:nvSpPr>
          <p:cNvPr id="3" name="AutoShape 2" descr="data:image/png;base64,iVBORw0KGgoAAAANSUhEUgAAA3cAAAJhCAYAAADiy0kkAAAAOXRFWHRTb2Z0d2FyZQBNYXRwbG90bGliIHZlcnNpb24zLjQuMSwgaHR0cHM6Ly9tYXRwbG90bGliLm9yZy/Z1A+gAAAACXBIWXMAAAsTAAALEwEAmpwYAAA780lEQVR4nO3deZiVdeH//9cAA6iAqIHikvsOomIQpoKaSwo/+uCSS6iFuYPiiiumIoYoGEpprh+1BBUl0SzN5JNiqFNquOSSqCS5EYrsDPP7g8v5NrI4jMzCzeNxXV7XnHPu+9zvc5/3nOHpfZ9zSioqKioCAADAKq1RfQ8AAACAr0/cAQAAFIC4AwAAKABxBwAAUADiDgAAoADEHUADVZ8fZuyDlAFg1SPuAGqoT58+2XbbbSv/22GHHdKlS5ccf/zxeeaZZ6osO3bs2Gy77baZPn16te77+eefT//+/b9yuW233Ta33HJLkmTkyJHZZZddVvyBfMkbb7yRY489tvLypEmTsu222+bvf//7177vFVWf2/7vfVtfHnvssWy77ba5//7763Ucq4qBAwemR48elZcbwnMIUJea1PcAAFZlu+66a84777wkycKFC/Phhx/mnnvuyY9+9KMMGzas8h+a3bt3z+jRo9OqVatq3e99992Xt99++yuXGz16dDbccMOaP4ClePTRR6vE1I477pjRo0dnyy23XKnb4av98pe/zA9/+MMccsgh9T0UAFYB4g7ga2jVqlV23nnnKtcdeOCBOfbYY3PppZdmzz33zNprr511110366677krf/pe3XRtatGhRJ9uhqkWLFmXo0KHZdNNN63soAKwinJYJsJI1atQop5xySmbOnJlHH300yZKnZf7zn//M8ccfn9122y277rpr+vbtm9deey3J4lPLHnjggbzxxhvZdtttM2nSpIwdOzZdunTJzTffnC5duqRbt26ZPXv2Uk87e/DBB7P33nunY8eOOfHEE/POO+9U3vbl09aS5PHHH8+2226bqVOnZuTIkbn++usr73vs2LFLPTXyscceyyGHHJKdd9453bp1y4gRI7Jw4cLK2/fZZ5/86le/yqBBg9K5c+fKI5yff/75cvfdhAkT8v3vfz877bRTjjjiiEydOnWJZSZPnpxjjz02HTt2zLe//e1cfvnlmTNnTuXtH330UU4//fR06dIlHTt2zFFHHZVnn312udt9++2307dv3+yyyy7Zb7/98uc//3mJZaZOnZrTTz89Xbt2zS677JKTTz45U6ZMqbx95MiR6d27d8aPH58DDjggHTp0yCGHHJK//vWvlcsMHDgw/fv3zx133JG99947O+20U/r06ZO33nqryraefvrp/OAHP8j//M//ZJ999sl1112X8vLyKsuMHz8+PXv2TPv27fPd7343d955Z5XbX3zxxRx99NHZZZdd0rlz5/Tv3z//+te/lrkPqjP+JHnuuedy9NFHZ9ddd83uu++eyy67LLNmzaq8vU+fPhkyZEiGDx+e73znO+nYsWNOOeWUfPDBB8vc9hfz+5lnnkmvXr3Svn37HHTQQfnjH/9YZXxfPu341VdfrfwdqY5PPvkk5557bjp37pxddtklJ510Ut57773K28vLyzN06NB07969cgy/+c1vqnXfAA2BuAOoBZ07d07jxo3zt7/9bYnbFi1alJNPPjnl5eUZPnx4hg8fnv/85z858cQTU15enlNOOSXdunXLJptsktGjR2fHHXdMksycOTMPPfRQhg0blvPPPz9rrrnmEvc9Z86cDBs2LP3798/QoUMzZcqUHHfccZk9e3a1xn3YYYfl0EMPTfPmzTN69Oh07959iWVGjx6d0047LTvttFOuv/76/PCHP8ytt96agQMHVlnuxhtvzGeffZZrr702Z5xxRh5++OH84he/WOa2X3jhhZx88snZfPPNc/3116dr16659NJLqyzz5ptv5oc//GFKSkoyYsSInH322XnkkUdyxhlnVC5zzjnn5N13382QIUMyatSorLHGGjnxxBMzY8aMpW73888/T58+ffLJJ5/k6quvzgknnLDEY/n3v/+dww47LO+8804uvfTSDBkyJFOnTs1RRx1VJVqmTJmSn//85znttNMycuTIzJs3L6effnqV8J04cWIefPDBXHjhhbn66qvzzjvvVNneM888k5/85CfZeOONc/3116dv37657bbbcsUVV1Qu88ADD+Sss87Kt771rfzyl7/M97///QwZMiQ333xzksVz5YQTTsj666+fUaNG5fLLL88rr7ySM888c5n7vzrjnzBhQo455pi0adMmw4cPT79+/TJ+/PiceOKJWbRoUeX93H///XnxxRdz5ZVX5tJLL82kSZMyZMiQ5W571qxZueCCC3L00UfnxhtvzDrrrJMBAwYs83lbUXPnzs0xxxyTsrKyXHTRRRk6dGg+/vjj/PCHP8ynn36aZPGcvf/++3PGGWfklltuyZ577plLL710qbEP0BA5LROgFjRu3DitW7fOxx9/vMRtn3zySaZMmZJ+/fplzz33TJK0a9cu48ePz+zZs/PNb34z6667bt5///0qp0OWl5fntNNOq1xnaSoqKnL11Vena9euSZItttgiPXv2zMMPP5zDDjvsK8e9wQYbZIMNNkijRo2WeipmeXl5RowYkYMPPjiDBg1Kkuyxxx5p2bJlBg0alOOPPz7bbbdd5X1de+21KSkpyR577JFnn302//d//5dzzjlnqdu++eabs9lmm1Wus9dee2XmzJlVjkiNGjUq3/jGN3LTTTeladOmSZLNNtssRx99dJ577rl861vfSllZWU477bTss88+SZKtt946t912W+bMmZPWrVsvsd2xY8fmP//5T+67775ssMEGSZK11147/fr1q1zm9ttvz9y5c3PrrbdWnl7buXPnfPe7381tt91WGWezZs3K7bffnp122qlyf51yyil57bXX0r59+8plbrzxxrRt2zZJ8sEHH2Tw4MH5z3/+k3XWWScjRoxIx44dM3z48CTJXnvtlbXXXjvnn39++vbtmw033DDXXnttevbsmUsuuaTyOSgpKcmoUaNy1FFH5a233sqMGTPSp0+fyqNd66yzTv7yl79k0aJFadRo6f9v96vGf91112WnnXbKiBEjKtfZeOONc/zxx+fJJ5+s3OeNGzfOjTfemGbNmiVJXnvttYwZM2ap2/zCggULcs455+Sggw5Kkqy33nrp1atXJk2alAMOOGC561bHgw8+mLfffjsPPfRQ5ftHu3btmr333jt33nlnTjvttJSVlaV9+/b5/ve/nyTp0qVLmjdvnjXWWONrbx+gLjhyB1DH1ltvvWy22Wa5+OKLc8EFF+T3v/99Ntpoo5x55plp2bLlctfdfPPNl3t7y5YtK8MuWRw2m2yyScrKylbK2P/5z39m+vTpOfDAA6tcf/DBBydZ/CmfX+jQoUNKSkoqL2+wwQbLPYL417/+NXvuuWeVdfbff/8qy0yaNCm77757GjVqlIULF2bhwoXZeeed06JFi8pPKN1tt93y85//PGeeeWbGjRuXpk2b5rzzzku7du2Wud1tttmmMuySZN99903jxo0rLz/33HPp0qVLlfdNrrvuuunatWuVUz6bNGlSGXFfPOYkVU4b3XDDDSvD7svLzJkzJy+99FL23nvvyse3cOHC7LXXXlm0aFEmTZqUt99+Ox9++GG6d+++xDKzZs3KSy+9lK222iqtW7fOSSedlMsuuywTJkzIzjvvnP79+y8z7L5q/LNmzcorr7yyxHP/xftKn3vuucrrtt1228qw++J+/nsfLMt//w+Fpe27r2PSpEnZdNNNs+mmm1bus+bNm6dTp075y1/+kmTx3HnqqafSp0+f3HHHHXnvvfcyYMCA7LbbbitlDAC1zZE7gFowb968fPrpp1l//fWXuK1Ro0a5/fbbM3LkyPzxj3/M/fffn+bNm+eII47Ieeedt9x/fH/Vh7Kst956S11n5syZK/4gluKL09e+vJ2WLVumadOmVd5T9+WjHSUlJcv9/rzPPvss66yzTpXrvvGNb1S5PGPGjIwePTqjR49eYv2PPvooSTJ8+PDccMMN+d3vfpeHH344paWlOeigg3LZZZelefPm1dpu48aNq+zrzz77LNtvv/0S66633np58803Ky83bdq0yvP3xc//fcril/fLfy/z2WefZdGiRbnmmmtyzTXXLPUxfnGa4llnnZWzzjprqcu0aNEid911V2644YY88MADufvuu9OqVauccMIJ+clPfrLEOtUZ/8yZM1NRUbHMOfZ1nvsv/Pfzs7R993XMmDEj//znPytPc/5vm222WZLkhBNOyBprrJH77rsvV155Za688sp06tQpV111Vb75zW+ulHEA1CZxB1ALnn/++SxcuDCdOnVa6u3t2rXLlVdemUWLFuWFF17Ivffem9tvvz0dO3asPC2tJj777LMlrvv444+zzTbbJFn8j+wv/2P5vz8M46t8cVrjJ598ssR258+fv9TTHlfkvr98v19+v1WLFi2y77775sgjj1xi/S8CrXXr1rnwwgtz4YUX5tVXX81vf/vb3Hbbbdlqq61ywgknLHW7X/5Ak4qKisqQTRafprm0U2w//vjjr/WYv2yttdZKkpx88snZd999l7i9bdu2leO65JJLKk+f/G8bb7xxksVHbUeMGJH58+enrKwsd9xxR4YNG5bOnTunY8eOKzy2li1bpqSkZInnKFn5+2Fpvu7cbdmyZbbbbrsq7138when+DZu3DjHHXdcjjvuuLz//vt5/PHHM3LkyFx22WWV72cEaMiclgmwklVUVOSmm25K69atlzitMFn8/qM99tgjL7/8cho1apRdd901V1xxRZo0aZL3338/SZZ79G55pk+fnpdffrny8ssvv5ypU6emc+fOSRbHwyeffFLlH8lfPmVzedvefPPNs84661R+CugXHnnkkSSLv/evprp06ZI//elPVT58ZMKECVWW6dSpU/75z3+mffv26dChQzp06JB27drlmmuuyRtvvJHp06ene/fu+cMf/pAk2X777XPeeedlww03zLRp05a53TfeeKPKJ18+88wzmT9/fpXtTpo0qcqX0E+fPj3PPPPM13rMX9aiRYtst912ee+99yofX4cOHVJaWpprr702//73v7PFFlukdevW+eCDD6osM2PGjFx33XX5/PPP83//93/p2rVrpk+fnqZNm6Zr1665+OKLk6Ryjq2otdZaK9tvv/0Sz/2f//znzJw5c6Xuh6Vp0aJF5s6dW+V/YKzI6ca77rprpk6dmo022qhyn7Vv3z633357nnzyySTJj3/848oPftlwww1zzDHH5Lvf/e4y5w5AQ+PIHcDX8Nlnn+WFF15IsvhLzD/44IPce++9ee655zJs2LC0aNFiiXW22mqrrLXWWjnvvPNy2mmnZe21186DDz6YkpKSyk+nbNWqVf7973/n6aefrvIeqK/StGnTnHnmmTn77LOzYMGCDBs2LNttt13lB1LstddeufPOO/PTn/40Bx10UP7yl7/k8ccfr3IfrVq1ypw5c/L4448vcWSocePGOe2003L55Zdn7bXXzr777pt//OMfGTlyZA488MDKI4Q1cdJJJ+WQQw7JqaeemqOOOir/+Mc/cvfdd1dZ5pRTTskRRxyR008/PYccckjmz5+fUaNGZdq0adlhhx2y7rrrZtNNN83gwYMze/bstGvXLk8++WTef//97Lfffkvd7ve///3ceuutOemkkzJgwIDMnTs3w4cPT2lpaeUyxx13XB544IH8+Mc/zsknn5wk+cUvfpGmTZvm2GOPrfFjXpr+/fvn1FNPTYsWLbLffvvlP//5T0aMGJFGjRplm222SZMmTdKvX79cddVVSRZ/KMjUqVNzzTXXZLPNNsvGG2+cli1bpqKiIqeddlp+8pOfpLS0NHfccUdatWqVLl261Hhs/fr1yymnnJIzzjgjvXv3zrRp03Lttddml112yV577bWydsFS7bnnnhkyZEguvPDCHH300Xnttdfy61//utrrH3roobnzzjvz4x//OCeccEJat26d0aNH5w9/+EP+v//v/0uyOOJ/8YtfpE2bNunQoUPeeuutPProoyv9OQaoLeIO4Gv461//mh/84AdJFh/xWnvttbPzzjvnf//3f5f5IQxNmjTJr371q/zsZz/LpZdeWvmdcjfeeGO22mqrJMkPfvCD/OlPf8qJJ56YoUOHVns8G220UY477rj89Kc/zaxZs9KtW7dcfPHFlaed7bXXXhkwYEDuuuuuPPjgg+natWuuuuqqKu/DOvjgg/Pggw/mjDPOyOmnn75E4P3whz9M8+bNc+utt+bee+9N27Zt86Mf/SinnHLKCu27L9t6661z6623ZujQoenXr18233zzXHLJJVU+XbN9+/a54447MmLEiPTv3z/NmjXLrrvumqFDh1a+v/Haa6/N0KFDM2zYsMyYMSObb755hg0blt13332p223WrFnuuOOOXH755Rk4cGBatWqVAQMG5Oqrr65cpl27drn77rtz9dVXZ+DAgWncuHG6dOmS4cOHV/kglpVh3333zahRo3LDDTdk7NixadGiRXbfffecffbZle9l++I5uP3223PrrbemdevWOfDAAzNgwICUlJSkdevWufnmm3PNNdfk3HPPzYIFC7LTTjvltttu+8r3bS7PPvvskxtuuCE33HBDTjnllLRu3To9evTIgAEDqnwATW3Ycsstc8UVV+QXv/hFfvKTn6Rjx475+c9/nsMPP7xa67do0SJ33313hg4dmksvvTTz58/P1ltvnVGjRqVbt25JFv8PhkWLFuU3v/lNRowYkTZt2uTYY4/NaaedVpsPDWClKamozjucAQAAaNC85w4AAKAAxB0AAEABiDsAAIACEHcAAAAFsMp8WuaiRYsya9aslJaWpqSkpL6HAwAAUKcqKiqyYMGCrLXWWkv9XtpVJu5mzZqV119/vb6HAQAAUK+22WabtGzZconrV5m4++LLZLfZZpvK72uCL0yePHmFvugZ6oJ5SUNkXtIQmZc0RA1xXs6fPz+vv/56ZRt92SoTd1+citm0adM0a9asnkdDQ2Re0BCZlzRE5iUNkXlJQ9RQ5+Wy3qbmA1UAAAAKQNwBAAAUgLgDAAAoAHEHAABQAOIOAACgAMQdAABAAYg7AACAAhB3AAAABSDuAAAACkDcAQAAFIC4AwAAKABxBwAAUADiDgAAoADEHQAAQAGIOwAAgAIQdwAAAAUg7gAAAApA3AEAABSAuAMAACiAWo+7zz//PD169MjUqVOTJH/7299y+OGH5+CDD86ZZ56Z+fPn1/YQAAAACq9W4+7FF1/MkUcemSlTpiRZHHr9+vXLZZddlocffjhJct9999XmEAAAAFYLtRp3Y8aMyaBBg9K2bdskydNPP52dd9452223XZLkoosuyn777VebQwAAAFgtNKnNOx88eHCVy++8807WXHPNnHrqqXn33Xez2267ZeDAgbU5BAAAgNVCrcbdl5WXl+epp57K6NGjs+GGG+bCCy/MTTfdlH79+lX7PiZPnlyLI2RVVlZWVt9DgCWYlzRE5iUNkXlJbdpu+x2z1prNV3idVW1e1mncfeMb30jHjh2zySabJEm+973v5a677lqh+2jfvn2aNWtWG8NjFVZWVpZOnTrV9zCgCvOShsi8pCEyL6kLPc8at0LLP3RNrwY3L+fNm7fcg111+lUIe+yxR15++eVMmzYtSfKnP/0pO+64Y10OAQAAoJDq9Mhdu3btctlll+Wkk07KvHnzsv322+e8886ryyEAAAAUUp3E3RNPPFH5c/fu3dO9e/e62CwAAMBqo05PywQAAKB2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Go17j7//PP06NEjU6dOrXL93XffnT59+tTmpgEAAFYrtRZ3L774Yo488shMmTKlyvVvvvlmbrzxxtraLAAAwGqp1uJuzJgxGTRoUNq2bVt53fz583PJJZfk9NNPr63NAgAArJaa1NYdDx48eInrrrnmmhxyyCHZeOONa3y/kydP/jrDosDKysrqewiwBPOShsi8pCEyL6lNnTp1qtF6q9q8rLW4+7Knn34606ZNy/nnn59JkybV+H7at2+fZs2arcSRUQRlZWU1/qWF2mJe0hCZlzRE5iUNVUObl/PmzVvuwa46i7vx48fnjTfeSK9evTJ79ux8/PHHOeOMMzJixIi6GgIAAEBh1VncDRkypPLnSZMm5frrrxd2AAAAK4nvuQMAACiAWj9y98QTTyxxXZcuXdKlS5fa3jQAAMBqw5E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HUetx9/vnn6dGjR6ZOnZokGT16dHr06JGePXvm/PPPz/z582t7CAAAAIVXq3H34osv5sgjj8yUKVOSJG+//XZuueWW3HPPPfntb3+bRYsW5de//nVtDgEAAGC1UKtxN2bMmAwaNCht27ZNkjRt2jSXXnppWrRokZKSkmyzzTZ5//33a3MIAAAAq4UmtXnngwcPrnJ5o402ykYbbZQkmT59eu6+++4MGTJkhe5z8uTJK218FEtZWVl9DwGWYF7SEJmXNETmJbWpU6dONVpvVZuXtRp3y/LBBx/k+OOPzyGHHJIuXbqs0Lrt27dPs2bNamlkrKrKyspq/EsLtcW8pCEyL2mIzEsaqoY2L+fNm7fcg111/mmZb731Vo488sj8z//8T0499dS63jwAAEAh1emRu88//zx9+/bNgAED0qtXr7rcNAAAQKHV6ZG7++67Lx9//HFuvfXW9OrVK7169cp1111Xl0MAAAAopDo5cvfEE08kSY477rgcd9xxdbFJAACA1Uqdv+cOAACAlU/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GIOwAAgAKo9bj7/PPP06NHj0ydOjVJMnHixPTs2TP7779/hg8fXtubBwAAWC3Uaty9+OKLOfLIIzNlypQkydy5c3PBBRdk1KhReeSRRzJ58uRMmDChNocAAACwWqjVuBszZkwGDRqUtm3bJkleeumlbLrpptlkk03SpEmT9OzZM48++mhtDgEAAGC10KQ273zw4MFVLn/44Ydp06ZN5eW2bdvmgw8+qM0hAAAArBZqNe6+rKKiYonrSkpKVug+Jk+evLKGQ8GUlZXV9xBgCeYlDZF5SUNkXlKbOnXqVKP1VrV5Wadxt/766+fjjz+uvPzhhx9WnrJZXe3bt0+zZs1W9tBYxZWVldX4lxZqi3lJQ2Re0hCZlzRUDW1ezps3b7kHu+r0qxA6duyYt99+O++8807Ky8szfvz47LXXXnU5BAAAgEKq0yN3zZo1y1VXXZV+/fpl3rx56datWw488MC6HAIAAEAh1UncPfHEE5U/d+3aNb/97W/rYrMAAACrjTo9LRMAAIDaIe4AAAAKQNwBAAAUgLgDAAAoAHEHAABQAOIOAACgAMQdAABAAYg7AACAAhB3AAAABSDuAAAACkDcAQAAFIC4AwAAKABxBwAAUADiDgAAoADEHQAAQAGIOwAAgAIQdwAAAAUg7gAAAApA3AEAABSAuAMAACgAcQcAAFAA1Yq7jz76KCeccEIOOOCAfPzxx+nbt28+/PDD2h4bAAAA1VStuPvpT3+a7373u2nWrFnWXnvtbLfddrnoootqe2wAAABUU7Xi7l//+lcOP/zwNGrUKKWlpTnnnHMybdq02h4bAAAA1VStuCspKcmiRYsqL3/++edVLgMAAFC/mlRnof333z9nn312Zs6cmXvuuSf33ntvvve979X22AAAAKimasXdSSedlAcffDCLFi3KxIkTc8QRR+TQQw+t7bEBAABQTdWKu4ULF6ZRo0YZMWJEPvroozz88MOpqKhISUlJbY8PAACAaqjWe+4uvfTSPPnkk4tXaNQoZWVlufLKK2tzXAAAAKyAah25e+GFFzJ+/PgkyXrrrZfrrrsuvXr1qtWBAQAAUH3VOnK3YMGCzJ8/v/LywoULa21AAAAArLhqHbnr3r17+vbtm169eqWkpCTjx49Pt27dantsAAAAVFO14u7cc8/N3XffnT/+8Y9p0qRJ9ttvvxxxxBG1PTYAAACqqVpx17hx4xxzzDE55phjans8AAAA1EC14u6RRx7JsGHD8umnn6aioqLy+r/+9a+1NjAAAACqr1pxd91112XgwIHZYYcdfLcdAABAA1StuGvVqlX233//2h4LAAAANVStr0Lo2LFjJkyYUNtjAQAAoIaqdeRuwoQJueuuu1JaWprS0tJUVFSkpKTEe+4AAAAaiGrF3e23317LwwAAAODrqNZpmRtttFH+/ve/Z8yYMVl33XXzt7/9LRtttFFtjw0AAIBqqlbc3XTTTfnNb36TRx99NHPnzs3111+fG264obbHBgAAQDVVK+4efvjh/OpXv8oaa6yRddZZJ2PGjMn48eNre2wAAABUU7XirkmTJmnatGnl5VatWqVJk2q9XQ8AAIA6UK1Ca9euXZ588smUlJRk/vz5ueWWW7znDgAAoAGpVtxdfPHFOffcc/OPf/wjO++8czp27Jhhw4bV9tgAAACopmrF3frrr5877rgjc+bMSXl5eVq0aFHb4wIAAGAFVCvubrvttqVe/6Mf/WilDgYAAICaqVbcvf7665U/z58/P2VlZenSpUutDQoAAIAVU624GzJkSJXL06dPz7nnnlsrAwIAAGDFVeurEL5s3XXXzb/+9a+VPRYAAABqaIXfc1dRUZHJkydnvfXWq7VBAQAAsGJW+D13yeLvvXNaJgAAQMNRo/fcAQAA0LBUK+769OmTkpKSZd7+v//7vyttQAAAAKy4asVd+/bt89Zbb+Xwww9PaWlpxo0bl4ULF+bggw+u7fEBAABQDdWKu7/+9a/59a9/ncaNGydJ9txzzxx++OE54IADarTRcePG5aabbkqS7LXXXjnvvPNqdD8AAAAsVq2vQpg+fXrmz59feXnWrFmZO3dujTY4Z86cDB48OHfeeWfGjRuX559/PhMnTqzRfQEAALBYtY7c9ejRI4cffnj222+/VFRU5He/+12OOeaYGm2wvLw8ixYtypw5c7Lmmmtm4cKFadasWY3uCwAAgMVKKioqKqqz4GOPPZa//OUvadasWbp3757OnTvXeKN33nlnrr766jRv3jydO3fOyJEjl/uBLUkyb968TJ48ucbbBAAAVk+dOnVKz7PGrdA6D13TK2VlZbU0oq+nffv2Sz1AVq0jd0my/vrrZ+utt07v3r3z8ssv13ggr732Wu6///786U9/SsuWLXP22WfnlltuyfHHH1+t9Zf1QFi9lZWVpVOnTvU9DKjCvKQhMi9piMxLGqqGNi+/6oDXct9zt2DBgiTJ/fffn/PPPz8333xzZs6cmVNOOSVjxoyp0YCeeuqpdO3aNeutt16aNm2a3r1759lnn63RfQEAALDYcuPusMMOy1tvvZW77roro0ePTosWLbLeeutl7NixueOOO2q0we222y4TJ07M7NmzU1FRkSeeeCIdOnSo0X0BAACw2HJPyzzssMNy3XXXpVGjRmnRokXl9e3atav8WoQVtccee+SVV15J7969U1pamg4dOuSEE06o0X0BAACw2HLj7uijj87RRx+dvn375tVXX6380JPf/va3WXvttWu80RNOOEHQAQAArETV+kCVCy64IKeffnrefffd7LHHHmnWrFlGjRpV22MDAACgmqoVd3Pnzs24ceMyZcqUlJeXZ/PNN09paWltjw0AAIBqWu4Hqnzh7LPPTuPGjbPllltmm222EXYAAAANTLXibtttt81DDz2U999/PzNmzKj8DwAAgIahWqdl/vGPf8yjjz5a5bqSkpK8+uqrtTIoAAAAVky14u7vf/97bY8DAACAr2G5p2VefPHFlT9Pnz691gcDAABAzSw37iZPnlz5c9++fWt9MAAAANTMcuOuoqJiqT8DAADQsFTr0zKTxR+gAgAAQMO03A9UWbRoUT799NNUVFSkvLy88ucvtG7durbHBwAAQDUsN+5ef/31fPvb364Mui5dulTe5qsQAAAAGo7lxt1rr71WV+MAAADga6j2e+4AAABouMQdAABAAYg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qJe4e+KJJ9K7d+8ceOCBueKKK+pjCAAAAIVS53H33nvvZdCgQRk1alQeeuihvPLKK5kwYUJdDwMAAKBQmtT1Bh977LEcdNBB2WCDDZIkw4cPT7Nmzep6GAAAAIVS53H3zjvvpLS0NH379s1HH32UvffeO2eccUa11588eXLtDY5VWllZWX0PAZZgXtIQmZc0ROYltalTp041Wm9Vm5d1Hnfl5eV5/vnnc+edd2bNNdfMKaeckgceeCC9e/eu1vrt27d3pI8llJWV1fiXFmqLeUlDZF7SEJmXNFQNbV7OmzdvuQe76vw9d9/4xjfStWvXrLvuumnevHn23XffvPTSS3U9DAAAgEKp87jbe++989RTT+Wzzz5LeXl5/vznP2fHHXes62EAAAAUSp2fltmxY8ccf/zxOeqoo7JgwYJ85zvfySGHHFLXwwAAACiUOo+7JDn00ENz6KGH1semAQAACqlevsQcAACAlUvcAQAAFIC4AwAAKABxBwAAUADiDgAAoADEHQAAQAGIOwAAgAIQdwAAAAUg7gAAAApA3AEAABSAuAMAACgAcQcAAFAA4g4AAKAAxB0AAEABiDsAAIACEHcAAAAFIO4AAAAKQNwBAAAUgLgDAAAoAHEHAABQAOIOAACgAMQdAABAAYg7AACAAhB3AAAABSDuAAAACkDcAQAAFIC4A2rV/AXldboei9Vk/9nnALBqa1LfAwCKrWlp4/Q8a9wKr/fQNb1qYTSrj5rsd/scAFZtjtwBAAAUgLgDAAAoAHEHAABQAOIOAACgAMQdAABAAYg7AACAAhB3AAAABSDuAAAACkDcAQAAFIC4AwAAKABxBwAAUADiDgAAoADEHQAAQAGIOwAAgAIQdwAAAAUg7gAAAApA3AEAABSAuAMAACgAcQcAAFAA4g4AAKAAxB0AAEABiDsAAIACEHcAAAAFIO4AAAAKQNwBAAAUgLgDAAAoAHEHAABQAPUadz/72c8ycODA+hwCAABAIdRb3D3zzDN54IEH6mvzAAAAhVIvcTdjxowMHz48J510Un1sHgAAoHDqJe4uueSSDBgwIK1ataqPzQMAABROk7re4L333pt27dqla9euGTt27AqvP3ny5FoYFUVQVlZW30OoF9ttv2PWWrP5Cq83b/7CNGu6Yi8Bs2bPzWuvvrxC63Tq1GmFlv9vRXhO6+sx1HS/N+R9XtO5XpN5W3QN+XmmmL7q93dZr1l+f1lZivh3cWnqPO4eeeSRfPTRR+nVq1c+/fTTzJ49O1deeWUuuOCCaq3fvn37NGvWrJZHyaqmrKzsa0XEqq7nWeNWeJ2Hrum1wus9dE2vOt3Pq/pzuirOy4Y+3prO9Yb+uOrSqjgvKQa/v6yKGtr8mzdv3nIPdtV53N12222VP48dOzbPPvtstcMOAACApfM9dwAAAAVQ50fu/lvv3r3Tu3fv+hwCAABAIThyBwAAUADiDgAAoADEHQAAQAGIOwAAgAIQdwAAAAUg7gAAAApA3AEAABSAuAMAACgAcQcAAFAA4g4AAKAAxB0AAEABiDsAAIACEHcAAAAFIO4AAAAKQNwBAAAUgLgDAAAoAHEHAABQAOIOAACgAMQdAABAAYg7AACAAhB3AAAABSDuAAAACkDcAQAAFIC4AwAAKABxBwAAUADiDgAAoADEHQAAQAGIO5Zp/oLyOlkHAKgf/tZDsTSp7wHQcDUtbZyeZ41boXUeuqZXLY0GAFjZ/K2HYnHkDgAAoADEHQAAQAGIOwAAgAIQdwAAAAUg7gAAAApA3AEAABSAuAMAACgAcQcAAFAA4g4AAKAAxB0AAEABiDsAAIACEHcAAAAFIO4AAAAKQNwBAAAUgLgDAAAoAHEHAABQAOIOAACgAMQdAABAAYg7AACAAhB3AAAABSDuAAAACkDcAQAAFIC4AwAAKABxBwAAUADiDgAAoADEHQAAQAGIOwAAgAJoUh8bvf766/O73/0uSdKtW7ece+659TEMAACAwqjzI3cTJ07MU089lQceeCAPPvhgXn755Tz22GN1PQwAAIBCqfMjd23atMnAgQPTtGnTJMmWW26Z999/v66HAQAAUCh1Hndbb7115c9TpkzJI488knvuuaeuhwEAAFAo9fKeuyR54403cuKJJ+a8887LZpttVu31Jk+eXHuDqqHttt8xa63ZfIXWmTV7bl579eVaGtHK0alTpxqtV1ZWtpJH0rC3W99q+jzV1Iru568zviI8p/X1GFa139/qWN3n0sq0IvujqH/jWKwmv1fzF5SnaWnjWhjN0vn9rTm/v/9PEf8uLk29xF1ZWVn69++fCy64IAcffPAKrdu+ffs0a9aslkZWcz3PGrdCyz90Ta86/0d5XamPx1VWVlbY/dnQ1OV+XtWf01VxXq5q462uoj6umqjJvPQ3jv/WtLRxjeZETZlLX4/f36+noe2LefPmLfdgV53H3bRp03Lqqadm+PDh6dq1a11vHgAAoJDqPO5uueWWzJs3L1dddVXldUcccUSOPPLIuh4KAABAYdR53F100UW56KKL6nqzAAAAhVbn33MHAADAyifuAAAACkDcAQAAFIC4AwAAKABxBwAAUADiDgAAoADEHQAAQAGIOwAAgAIQdwAAAAUg7gAAAApA3AEAABSAuAMAACgAcQcAAFAA4g4AAKAAxB0AAEABiDsAAIACEHcAAAAFIO4AAAAKQNwBAAAUgLgDAAAoAHEHAABQAOIOAACgAMQdAABAAYg7AACAAhB3AAAABSDuAAAACkDcAQAAFIC4g68wf0F5na4HAAA10aS+BwANXdPSxul51rgVXu+ha3rVwmgAAGDpHLkDAAAoAHEHAABQAOIOAACgAMQdAABAAYg7AACAAhB3AAAABSDuAAAACkDcAQAAFIC4AwAAKABxBwAAUADiDgAAoADEHQAAQAGIOwAAgAIQdwAAAAUg7gAAAApA3AEAABSAuAMAACgAcQcAAFAA4g4AAKAAxB0AAEABiDsAAIACEHcAAAAFIO4AAAAKQNwBAAAUgLgDAAAoAHEHAABQAOIOAACgAOol7h566KEcdNBB2W+//XL33XfXxxAAAAAKpUldb/CDDz7I8OHDM3bs2DRt2jRHHHFEunTpkq222qquhwIAAFAYdR53EydOzLe//e20bt06SXLAAQfk0UcfzWmnnbbc9SoqKpIk8+fPr+0h1kjrtRqv0PLz5s2rpZGsXKvS46rNba/ofkjqdl/UdHx19fw29P1Xm+rzcaxKv7/VtTrPpZVpRfdJEecS/09Nnt+6WOeL9fh6/P7+P0XYF1+00Bdt9GUlFcu6pZbceOONmT17dgYMGJAkuffee/PSSy/l8ssvX+56M2fOzOuvv14XQwQAAGiwttlmm7Rs2XKJ6+v8yN3SWrKkpOQr11trrbWyzTbbpLS0tFrLAwAAFElFRUUWLFiQtdZaa6m313ncrb/++nn++ecrL3/44Ydp27btV67XqFGjpdYpAADA6qJ58+bLvK3OPy1z9913zzPPPJPp06dnzpw5+cMf/pC99tqrrocBAABQKPVy5G7AgAE55phjsmDBghx66KHZaaed6noYAAAAhVLnH6gCAADAylcvX2IOAADAyiXuAAAACkDcAQAAFIC4AwAAKABxxyrn+uuvz8EHH5yDDz44Q4cOTZJMnDgxPXv2zP7775/hw4fX8whZnf3sZz/LwIEDkySvvvpqDjnkkBxwwAG58MILs3DhwnoeHaubJ554Ir17986BBx6YK664IonXS+rfuHHjKv+O/+xnP0vi9ZL68/nnn6dHjx6ZOnVqkmW/Rq4qc1TcsUqZOHFinnrqqTzwwAN58MEH8/LLL2f8+PG54IILMmrUqDzyyCOZPHlyJkyYUN9DZTX0zDPP5IEHHqi8fM455+Tiiy/O73//+1RUVGTMmDH1ODpWN++9914GDRqUUaNG5aGHHsorr7ySCRMmeL2kXs2ZMyeDBw/OnXfemXHjxuX555/PxIkTvV5SL1588cUceeSRmTJlSpJk7ty5y3yNXFXmqLhjldKmTZsMHDgwTZs2TWlpabbccstMmTIlm266aTbZZJM0adIkPXv2zKOPPlrfQ2U1M2PGjAwfPjwnnXRSkuRf//pX5s6dm5133jlJ0rt3b/OSOvXYY4/loIMOygYbbJDS0tIMHz48a6yxhtdL6lV5eXkWLVqUOXPmZOHChVm4cGGaNGni9ZJ6MWbMmAwaNCht27ZNkrz00ktLfY1clf6m1/mXmMPXsfXWW1f+PGXKlDzyyCPp06dP2rRpU3l927Zt88EHH9TH8FiNXXLJJRkwYECmTZuWJPnwww+rzMs2bdqYl9Spd955J6Wlpenbt28++uij7L333tl66629XlKvWrRokdNPPz3f+9730rx583Tu3DmlpaVeL6kXgwcPrnL5y3+7v3iNXJX+pjtyxyrpjTfeyI9//OOcd955+eY3v7nE7SUlJfUwKlZX9957b9q1a5euXbtWXldRUbHEcuYldam8vDzPPPNMrr766owZMyZ///vfK99T8t/MS+rSa6+9lvvvvz9/+tOf8tRTT6VRo0Z5+umnl1jOvKQ+LOtv96r0N92RO1Y5ZWVl6d+/fy644IIcfPDBefbZZ/Pxxx9X3v7hhx9WHl6HuvDII4/ko48+Sq9evfLpp59m9uzZKSkpqTIvP/roI/OSOvWNb3wjXbt2zbrrrpsk2XffffPoo4+mcePGlct4vaSuPfXUU+natWvWW2+9JItPb7vlllu8XtIgrL/++kv9N+WXr2/Ic9SRO1Yp06ZNy6mnnpphw4bl4IMPTpJ07Ngxb7/9dt55552Ul5dn/Pjx2Wuvvep5pKxObrvttowfPz7jxo1L//79s88++2TIkCFp1qxZysrKkiQPPvigeUmd2nvvvfPUU0/ls88+S3l5ef785z/nwAMP9HpJvdpuu+0yceLEzJ49OxUVFXniiSfSuXNnr5c0CMv6N+VGG220ysxRR+5Ypdxyyy2ZN29errrqqsrrjjjiiFx11VXp169f5s2bl27duuXAAw+sx1HCYsOGDctFF12UWbNmZYcddsgxxxxT30NiNdKxY8ccf/zxOeqoo7JgwYJ85zvfyZFHHpktttjC6yX1Zo899sgrr7yS3r17p7S0NB06dMgJJ5yQ/fbbz+sl9a5Zs2bL/DflqvI3vaRiaSeRAgAAsEpxWiYAAEABiDsAAIACEHcAAAAFIO4AAAAKQNwBAAAUgK9CAGCVMHXq1Oy3337ZZpttKq+rqKjIMccck0MPPbQeR7Z0L730Uu67775cdtll9T0UAFYT4g6AVUbz5s0zbty4yssffPBBevTokfbt22e77barx5Et6c0338wHH3xQ38MAYDUi7gBYZa2//vrZdNNNM2XKlPzxj3/Mww8/nMaNG2fzzTfPxRdfnDZt2qRPnz45+uijK7+I9r8vt2/fPvvuu29ee+21DBs2LIsWLcoVV1yROXPmpLS0NOeee266du2at956K4MHD86MGTNSXl6ePn365NBDD82kSZMyfPjwbLLJJnnjjTcyf/78XHLJJdl0003z85//PDNnzsz555+fwYMH58orr8yLL76YWbNmpaKiIldccUU6deqU6dOn5/zzz8+7776b1q1bp02bNtl6663Tr1+/ZW4XAJZG3AGwyvrb3/6Wd999N2+99Vb+/Oc/57777suaa66ZkSNHZuDAgbnllluWu/6CBQuy995757rrrqv8+Yorrkj37t0zefLknH/++bn//vvTv3//DB06NDvuuGNmzpyZH/zgB9lqq62SLD79ctCgQdl+++1z66235vrrr89dd92V/v375/e//32GDBmSv/3tb/nwww8zevToNGrUKDfddFN+9atfpVOnTrniiiuy1VZb5cYbb8yHH36Y3r17Z+utt87ChQuXud2dd965DvYuAKsacQfAKmPu3Lnp1atXkqS8vDzrrLNOrr766owdOza9e/fOmmuumSQ55phj8stf/jLz58//yvvcbbfdkiSvv/56GjVqlO7duydJ2rdvn4ceeihvvvlm3n333VxwwQVVxvHKK69kyy23zIYbbpjtt98+SbLDDjvkgQceWGIbu+yyS9Zee+3cc889ee+99zJp0qSstdZaSZIJEyZUrtO2bdvKI4xTpkxZ5nbFHQBLI+4AWGV8+T13X7j//vurXF60aFEWLlxYebmioqLy5wULFlRZ9osgbNy4cUpKSqrc9vrrr6eioiKtWrWqst2PP/44LVu2zAsvvJDmzZtXXl9SUlJlW1948sknM3jw4PzoRz/Kvvvumy222CK//e1vkyRNmjSpsk6jRos/yLq8vHyZ2wWApfFVCACs8vbYY4+MHTs2s2fPTpLceeed+da3vpWmTZtm3XXXzeTJk5Mk7777bv7xj38s9T622GKLlJSU5Omnn06SvPzyyzn22GOz+eabp1mzZpWRNW3atPTo0aPyPpelcePGlYH59NNPZ++9985RRx2VDh065PHHH095eXmSpFu3brnvvvuSJP/5z3/y+OOPp6SkpMbbBWD15cgdAKu8Qw89NNOmTcthhx2WRYsWZdNNN82wYcOSJCeffHIGDhyYCRMmZIsttqg8DfPLmjZtmpEjR+bKK6/M0KFDU1pampEjR6Zp06YZNWpUBg8enJtvvjkLFy7M6aefnk6dOmXSpEnLHNMuu+ySESNG5NRTT82ZZ56Zs88+Oz179kzjxo2z22675Q9/+EMWLVqU888/PxdddFF69uyZ1q1bZ8MNN0zz5s2Xu10AWJqSiqWdPwIA1Im77747O+ywQ3bZZZfMnz8/Rx11VPr165du3brV99AAWMU4cgcA9WirrbbK5ZdfnkWLFmXBggU58MADhR0ANeLIHQAAQAH4QBUAAIACEHcAAAAFIO4AAAAKQNwBAAAUgLgDAAAoAHEHAABQAP8/0Q/wsoVW45M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375" y="972813"/>
            <a:ext cx="4699454" cy="3226570"/>
          </a:xfrm>
          <a:prstGeom prst="rect">
            <a:avLst/>
          </a:prstGeom>
        </p:spPr>
      </p:pic>
      <p:pic>
        <p:nvPicPr>
          <p:cNvPr id="5" name="Picture 4"/>
          <p:cNvPicPr>
            <a:picLocks noChangeAspect="1"/>
          </p:cNvPicPr>
          <p:nvPr/>
        </p:nvPicPr>
        <p:blipFill>
          <a:blip r:embed="rId7"/>
          <a:stretch>
            <a:fillRect/>
          </a:stretch>
        </p:blipFill>
        <p:spPr>
          <a:xfrm>
            <a:off x="2293303" y="4273461"/>
            <a:ext cx="7010180" cy="1949108"/>
          </a:xfrm>
          <a:prstGeom prst="rect">
            <a:avLst/>
          </a:prstGeom>
        </p:spPr>
      </p:pic>
    </p:spTree>
    <p:extLst>
      <p:ext uri="{BB962C8B-B14F-4D97-AF65-F5344CB8AC3E}">
        <p14:creationId xmlns:p14="http://schemas.microsoft.com/office/powerpoint/2010/main" val="200337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txBox="1">
            <a:spLocks noGrp="1"/>
          </p:cNvSpPr>
          <p:nvPr>
            <p:ph type="ctrTitle"/>
          </p:nvPr>
        </p:nvSpPr>
        <p:spPr>
          <a:xfrm>
            <a:off x="1870200" y="2127525"/>
            <a:ext cx="5403600" cy="25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mtClean="0"/>
              <a:t>ANALYSE ET DASHBOARD</a:t>
            </a:r>
            <a:endParaRPr/>
          </a:p>
        </p:txBody>
      </p:sp>
      <p:pic>
        <p:nvPicPr>
          <p:cNvPr id="191" name="Google Shape;191;p26"/>
          <p:cNvPicPr preferRelativeResize="0"/>
          <p:nvPr/>
        </p:nvPicPr>
        <p:blipFill>
          <a:blip r:embed="rId3">
            <a:alphaModFix/>
          </a:blip>
          <a:stretch>
            <a:fillRect/>
          </a:stretch>
        </p:blipFill>
        <p:spPr>
          <a:xfrm>
            <a:off x="5822399" y="3709754"/>
            <a:ext cx="1670011" cy="1768350"/>
          </a:xfrm>
          <a:prstGeom prst="rect">
            <a:avLst/>
          </a:prstGeom>
          <a:noFill/>
          <a:ln>
            <a:noFill/>
          </a:ln>
        </p:spPr>
      </p:pic>
      <p:sp>
        <p:nvSpPr>
          <p:cNvPr id="192" name="Google Shape;192;p26"/>
          <p:cNvSpPr txBox="1">
            <a:spLocks noGrp="1"/>
          </p:cNvSpPr>
          <p:nvPr>
            <p:ph type="title" idx="2"/>
          </p:nvPr>
        </p:nvSpPr>
        <p:spPr>
          <a:xfrm>
            <a:off x="3897150" y="1361375"/>
            <a:ext cx="13497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mtClean="0"/>
              <a:t>04</a:t>
            </a:r>
            <a:endParaRPr/>
          </a:p>
        </p:txBody>
      </p:sp>
      <p:pic>
        <p:nvPicPr>
          <p:cNvPr id="193" name="Google Shape;193;p26"/>
          <p:cNvPicPr preferRelativeResize="0"/>
          <p:nvPr/>
        </p:nvPicPr>
        <p:blipFill>
          <a:blip r:embed="rId4">
            <a:alphaModFix/>
          </a:blip>
          <a:stretch>
            <a:fillRect/>
          </a:stretch>
        </p:blipFill>
        <p:spPr>
          <a:xfrm>
            <a:off x="7064484" y="3166276"/>
            <a:ext cx="2225666" cy="2625849"/>
          </a:xfrm>
          <a:prstGeom prst="rect">
            <a:avLst/>
          </a:prstGeom>
          <a:noFill/>
          <a:ln>
            <a:noFill/>
          </a:ln>
        </p:spPr>
      </p:pic>
      <p:pic>
        <p:nvPicPr>
          <p:cNvPr id="194" name="Google Shape;194;p26"/>
          <p:cNvPicPr preferRelativeResize="0"/>
          <p:nvPr/>
        </p:nvPicPr>
        <p:blipFill>
          <a:blip r:embed="rId5">
            <a:alphaModFix/>
          </a:blip>
          <a:stretch>
            <a:fillRect/>
          </a:stretch>
        </p:blipFill>
        <p:spPr>
          <a:xfrm>
            <a:off x="2444947" y="3275076"/>
            <a:ext cx="2762071" cy="2786977"/>
          </a:xfrm>
          <a:prstGeom prst="rect">
            <a:avLst/>
          </a:prstGeom>
          <a:noFill/>
          <a:ln>
            <a:noFill/>
          </a:ln>
        </p:spPr>
      </p:pic>
      <p:pic>
        <p:nvPicPr>
          <p:cNvPr id="195" name="Google Shape;195;p26"/>
          <p:cNvPicPr preferRelativeResize="0"/>
          <p:nvPr/>
        </p:nvPicPr>
        <p:blipFill>
          <a:blip r:embed="rId6">
            <a:alphaModFix/>
          </a:blip>
          <a:stretch>
            <a:fillRect/>
          </a:stretch>
        </p:blipFill>
        <p:spPr>
          <a:xfrm>
            <a:off x="1829677" y="3564767"/>
            <a:ext cx="1731910" cy="2097667"/>
          </a:xfrm>
          <a:prstGeom prst="rect">
            <a:avLst/>
          </a:prstGeom>
          <a:noFill/>
          <a:ln>
            <a:noFill/>
          </a:ln>
        </p:spPr>
      </p:pic>
      <p:pic>
        <p:nvPicPr>
          <p:cNvPr id="196" name="Google Shape;196;p26"/>
          <p:cNvPicPr preferRelativeResize="0"/>
          <p:nvPr/>
        </p:nvPicPr>
        <p:blipFill>
          <a:blip r:embed="rId7">
            <a:alphaModFix/>
          </a:blip>
          <a:stretch>
            <a:fillRect/>
          </a:stretch>
        </p:blipFill>
        <p:spPr>
          <a:xfrm>
            <a:off x="-503175" y="3768265"/>
            <a:ext cx="1582008" cy="1690668"/>
          </a:xfrm>
          <a:prstGeom prst="rect">
            <a:avLst/>
          </a:prstGeom>
          <a:noFill/>
          <a:ln>
            <a:noFill/>
          </a:ln>
        </p:spPr>
      </p:pic>
      <p:pic>
        <p:nvPicPr>
          <p:cNvPr id="197" name="Google Shape;197;p26"/>
          <p:cNvPicPr preferRelativeResize="0"/>
          <p:nvPr/>
        </p:nvPicPr>
        <p:blipFill>
          <a:blip r:embed="rId8">
            <a:alphaModFix/>
          </a:blip>
          <a:stretch>
            <a:fillRect/>
          </a:stretch>
        </p:blipFill>
        <p:spPr>
          <a:xfrm>
            <a:off x="847773" y="3709750"/>
            <a:ext cx="1299312" cy="2003005"/>
          </a:xfrm>
          <a:prstGeom prst="rect">
            <a:avLst/>
          </a:prstGeom>
          <a:noFill/>
          <a:ln>
            <a:noFill/>
          </a:ln>
        </p:spPr>
      </p:pic>
      <p:pic>
        <p:nvPicPr>
          <p:cNvPr id="198" name="Google Shape;198;p26"/>
          <p:cNvPicPr preferRelativeResize="0"/>
          <p:nvPr/>
        </p:nvPicPr>
        <p:blipFill>
          <a:blip r:embed="rId9">
            <a:alphaModFix/>
          </a:blip>
          <a:stretch>
            <a:fillRect/>
          </a:stretch>
        </p:blipFill>
        <p:spPr>
          <a:xfrm>
            <a:off x="4753813" y="3662024"/>
            <a:ext cx="1162152" cy="1863781"/>
          </a:xfrm>
          <a:prstGeom prst="rect">
            <a:avLst/>
          </a:prstGeom>
          <a:noFill/>
          <a:ln>
            <a:noFill/>
          </a:ln>
        </p:spPr>
      </p:pic>
      <p:sp>
        <p:nvSpPr>
          <p:cNvPr id="2" name="TextBox 1"/>
          <p:cNvSpPr txBox="1"/>
          <p:nvPr/>
        </p:nvSpPr>
        <p:spPr>
          <a:xfrm>
            <a:off x="2944506" y="3970091"/>
            <a:ext cx="5676102" cy="346963"/>
          </a:xfrm>
          <a:prstGeom prst="rect">
            <a:avLst/>
          </a:prstGeom>
          <a:noFill/>
        </p:spPr>
        <p:txBody>
          <a:bodyPr wrap="square" rtlCol="0">
            <a:spAutoFit/>
          </a:bodyPr>
          <a:lstStyle/>
          <a:p>
            <a:endParaRPr lang="en-US" sz="1200"/>
          </a:p>
        </p:txBody>
      </p:sp>
      <p:sp>
        <p:nvSpPr>
          <p:cNvPr id="3" name="Rectangle 1"/>
          <p:cNvSpPr>
            <a:spLocks noChangeArrowheads="1"/>
          </p:cNvSpPr>
          <p:nvPr/>
        </p:nvSpPr>
        <p:spPr bwMode="auto">
          <a:xfrm>
            <a:off x="1593668" y="2772393"/>
            <a:ext cx="6729656" cy="184666"/>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333333"/>
                </a:solidFill>
                <a:effectLst/>
                <a:latin typeface="Arial Unicode MS"/>
                <a:ea typeface="Menlo"/>
              </a:rPr>
              <a:t>https://mybinder.org/v2/gh/PhilippeGe/P3_Philippe_OC/main?filepath=P3_02_dashboard.ipynb</a:t>
            </a:r>
            <a:r>
              <a:rPr kumimoji="0" lang="en-US" altLang="en-US" sz="1200" b="0" i="0" u="none" strike="noStrike" cap="none" normalizeH="0" baseline="0" smtClean="0">
                <a:ln>
                  <a:noFill/>
                </a:ln>
                <a:solidFill>
                  <a:schemeClr val="tx1"/>
                </a:solidFill>
                <a:effectLst/>
              </a:rPr>
              <a:t> </a:t>
            </a:r>
            <a:endParaRPr kumimoji="0" lang="en-US" altLang="en-US" sz="12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69450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8"/>
          <p:cNvSpPr/>
          <p:nvPr/>
        </p:nvSpPr>
        <p:spPr>
          <a:xfrm>
            <a:off x="6779234" y="-336621"/>
            <a:ext cx="2879400" cy="28794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8"/>
          <p:cNvSpPr txBox="1">
            <a:spLocks noGrp="1"/>
          </p:cNvSpPr>
          <p:nvPr>
            <p:ph type="ctrTitle"/>
          </p:nvPr>
        </p:nvSpPr>
        <p:spPr>
          <a:xfrm>
            <a:off x="258291" y="366513"/>
            <a:ext cx="5715635"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HK" smtClean="0"/>
              <a:t>Analyse </a:t>
            </a:r>
            <a:r>
              <a:rPr lang="en-HK" err="1" smtClean="0"/>
              <a:t>univari</a:t>
            </a:r>
            <a:r>
              <a:rPr lang="fr-FR" smtClean="0"/>
              <a:t>é</a:t>
            </a:r>
            <a:r>
              <a:rPr lang="en-HK" smtClean="0"/>
              <a:t>e </a:t>
            </a:r>
            <a:endParaRPr/>
          </a:p>
        </p:txBody>
      </p:sp>
      <p:cxnSp>
        <p:nvCxnSpPr>
          <p:cNvPr id="219" name="Google Shape;219;p28"/>
          <p:cNvCxnSpPr/>
          <p:nvPr/>
        </p:nvCxnSpPr>
        <p:spPr>
          <a:xfrm>
            <a:off x="3271687" y="733962"/>
            <a:ext cx="5872313" cy="48654"/>
          </a:xfrm>
          <a:prstGeom prst="straightConnector1">
            <a:avLst/>
          </a:prstGeom>
          <a:noFill/>
          <a:ln w="76200" cap="flat" cmpd="sng">
            <a:solidFill>
              <a:schemeClr val="accent1"/>
            </a:solidFill>
            <a:prstDash val="solid"/>
            <a:round/>
            <a:headEnd type="none" w="med" len="med"/>
            <a:tailEnd type="none" w="med" len="med"/>
          </a:ln>
        </p:spPr>
      </p:cxnSp>
      <p:sp>
        <p:nvSpPr>
          <p:cNvPr id="3" name="AutoShape 2" descr="data:image/png;base64,iVBORw0KGgoAAAANSUhEUgAAA3cAAAJhCAYAAADiy0kkAAAAOXRFWHRTb2Z0d2FyZQBNYXRwbG90bGliIHZlcnNpb24zLjQuMSwgaHR0cHM6Ly9tYXRwbG90bGliLm9yZy/Z1A+gAAAACXBIWXMAAAsTAAALEwEAmpwYAAA780lEQVR4nO3deZiVdeH//9cAA6iAqIHikvsOomIQpoKaSwo/+uCSS6iFuYPiiiumIoYoGEpprh+1BBUl0SzN5JNiqFNquOSSqCS5EYrsDPP7g8v5NrI4jMzCzeNxXV7XnHPu+9zvc5/3nOHpfZ9zSioqKioCAADAKq1RfQ8AAACAr0/cAQAAFIC4AwAAKABxBwAAUADiDgAAoADEHUADVZ8fZuyDlAFg1SPuAGqoT58+2XbbbSv/22GHHdKlS5ccf/zxeeaZZ6osO3bs2Gy77baZPn16te77+eefT//+/b9yuW233Ta33HJLkmTkyJHZZZddVvyBfMkbb7yRY489tvLypEmTsu222+bvf//7177vFVWf2/7vfVtfHnvssWy77ba5//7763Ucq4qBAwemR48elZcbwnMIUJea1PcAAFZlu+66a84777wkycKFC/Phhx/mnnvuyY9+9KMMGzas8h+a3bt3z+jRo9OqVatq3e99992Xt99++yuXGz16dDbccMOaP4ClePTRR6vE1I477pjRo0dnyy23XKnb4av98pe/zA9/+MMccsgh9T0UAFYB4g7ga2jVqlV23nnnKtcdeOCBOfbYY3PppZdmzz33zNprr511110366677krf/pe3XRtatGhRJ9uhqkWLFmXo0KHZdNNN63soAKwinJYJsJI1atQop5xySmbOnJlHH300yZKnZf7zn//M8ccfn9122y277rpr+vbtm9deey3J4lPLHnjggbzxxhvZdtttM2nSpIwdOzZdunTJzTffnC5duqRbt26ZPXv2Uk87e/DBB7P33nunY8eOOfHEE/POO+9U3vbl09aS5PHHH8+2226bqVOnZuTIkbn++usr73vs2LFLPTXyscceyyGHHJKdd9453bp1y4gRI7Jw4cLK2/fZZ5/86le/yqBBg9K5c+fKI5yff/75cvfdhAkT8v3vfz877bRTjjjiiEydOnWJZSZPnpxjjz02HTt2zLe//e1cfvnlmTNnTuXtH330UU4//fR06dIlHTt2zFFHHZVnn312udt9++2307dv3+yyyy7Zb7/98uc//3mJZaZOnZrTTz89Xbt2zS677JKTTz45U6ZMqbx95MiR6d27d8aPH58DDjggHTp0yCGHHJK//vWvlcsMHDgw/fv3zx133JG99947O+20U/r06ZO33nqryraefvrp/OAHP8j//M//ZJ999sl1112X8vLyKsuMHz8+PXv2TPv27fPd7343d955Z5XbX3zxxRx99NHZZZdd0rlz5/Tv3z//+te/lrkPqjP+JHnuuedy9NFHZ9ddd83uu++eyy67LLNmzaq8vU+fPhkyZEiGDx+e73znO+nYsWNOOeWUfPDBB8vc9hfz+5lnnkmvXr3Svn37HHTQQfnjH/9YZXxfPu341VdfrfwdqY5PPvkk5557bjp37pxddtklJ510Ut57773K28vLyzN06NB07969cgy/+c1vqnXfAA2BuAOoBZ07d07jxo3zt7/9bYnbFi1alJNPPjnl5eUZPnx4hg8fnv/85z858cQTU15enlNOOSXdunXLJptsktGjR2fHHXdMksycOTMPPfRQhg0blvPPPz9rrrnmEvc9Z86cDBs2LP3798/QoUMzZcqUHHfccZk9e3a1xn3YYYfl0EMPTfPmzTN69Oh07959iWVGjx6d0047LTvttFOuv/76/PCHP8ytt96agQMHVlnuxhtvzGeffZZrr702Z5xxRh5++OH84he/WOa2X3jhhZx88snZfPPNc/3116dr16659NJLqyzz5ptv5oc//GFKSkoyYsSInH322XnkkUdyxhlnVC5zzjnn5N13382QIUMyatSorLHGGjnxxBMzY8aMpW73888/T58+ffLJJ5/k6quvzgknnLDEY/n3v/+dww47LO+8804uvfTSDBkyJFOnTs1RRx1VJVqmTJmSn//85znttNMycuTIzJs3L6effnqV8J04cWIefPDBXHjhhbn66qvzzjvvVNneM888k5/85CfZeOONc/3116dv37657bbbcsUVV1Qu88ADD+Sss87Kt771rfzyl7/M97///QwZMiQ333xzksVz5YQTTsj666+fUaNG5fLLL88rr7ySM888c5n7vzrjnzBhQo455pi0adMmw4cPT79+/TJ+/PiceOKJWbRoUeX93H///XnxxRdz5ZVX5tJLL82kSZMyZMiQ5W571qxZueCCC3L00UfnxhtvzDrrrJMBAwYs83lbUXPnzs0xxxyTsrKyXHTRRRk6dGg+/vjj/PCHP8ynn36aZPGcvf/++3PGGWfklltuyZ577plLL710qbEP0BA5LROgFjRu3DitW7fOxx9/vMRtn3zySaZMmZJ+/fplzz33TJK0a9cu48ePz+zZs/PNb34z6667bt5///0qp0OWl5fntNNOq1xnaSoqKnL11Vena9euSZItttgiPXv2zMMPP5zDDjvsK8e9wQYbZIMNNkijRo2WeipmeXl5RowYkYMPPjiDBg1Kkuyxxx5p2bJlBg0alOOPPz7bbbdd5X1de+21KSkpyR577JFnn302//d//5dzzjlnqdu++eabs9lmm1Wus9dee2XmzJlVjkiNGjUq3/jGN3LTTTeladOmSZLNNtssRx99dJ577rl861vfSllZWU477bTss88+SZKtt946t912W+bMmZPWrVsvsd2xY8fmP//5T+67775ssMEGSZK11147/fr1q1zm9ttvz9y5c3PrrbdWnl7buXPnfPe7381tt91WGWezZs3K7bffnp122qlyf51yyil57bXX0r59+8plbrzxxrRt2zZJ8sEHH2Tw4MH5z3/+k3XWWScjRoxIx44dM3z48CTJXnvtlbXXXjvnn39++vbtmw033DDXXnttevbsmUsuuaTyOSgpKcmoUaNy1FFH5a233sqMGTPSp0+fyqNd66yzTv7yl79k0aJFadRo6f9v96vGf91112WnnXbKiBEjKtfZeOONc/zxx+fJJ5+s3OeNGzfOjTfemGbNmiVJXnvttYwZM2ap2/zCggULcs455+Sggw5Kkqy33nrp1atXJk2alAMOOGC561bHgw8+mLfffjsPPfRQ5ftHu3btmr333jt33nlnTjvttJSVlaV9+/b5/ve/nyTp0qVLmjdvnjXWWONrbx+gLjhyB1DH1ltvvWy22Wa5+OKLc8EFF+T3v/99Ntpoo5x55plp2bLlctfdfPPNl3t7y5YtK8MuWRw2m2yyScrKylbK2P/5z39m+vTpOfDAA6tcf/DBBydZ/CmfX+jQoUNKSkoqL2+wwQbLPYL417/+NXvuuWeVdfbff/8qy0yaNCm77757GjVqlIULF2bhwoXZeeed06JFi8pPKN1tt93y85//PGeeeWbGjRuXpk2b5rzzzku7du2Wud1tttmmMuySZN99903jxo0rLz/33HPp0qVLlfdNrrvuuunatWuVUz6bNGlSGXFfPOYkVU4b3XDDDSvD7svLzJkzJy+99FL23nvvyse3cOHC7LXXXlm0aFEmTZqUt99+Ox9++GG6d+++xDKzZs3KSy+9lK222iqtW7fOSSedlMsuuywTJkzIzjvvnP79+y8z7L5q/LNmzcorr7yyxHP/xftKn3vuucrrtt1228qw++J+/nsfLMt//w+Fpe27r2PSpEnZdNNNs+mmm1bus+bNm6dTp075y1/+kmTx3HnqqafSp0+f3HHHHXnvvfcyYMCA7LbbbitlDAC1zZE7gFowb968fPrpp1l//fWXuK1Ro0a5/fbbM3LkyPzxj3/M/fffn+bNm+eII47Ieeedt9x/fH/Vh7Kst956S11n5syZK/4gluKL09e+vJ2WLVumadOmVd5T9+WjHSUlJcv9/rzPPvss66yzTpXrvvGNb1S5PGPGjIwePTqjR49eYv2PPvooSTJ8+PDccMMN+d3vfpeHH344paWlOeigg3LZZZelefPm1dpu48aNq+zrzz77LNtvv/0S66633np58803Ky83bdq0yvP3xc//fcril/fLfy/z2WefZdGiRbnmmmtyzTXXLPUxfnGa4llnnZWzzjprqcu0aNEid911V2644YY88MADufvuu9OqVauccMIJ+clPfrLEOtUZ/8yZM1NRUbHMOfZ1nvsv/Pfzs7R993XMmDEj//znPytPc/5vm222WZLkhBNOyBprrJH77rsvV155Za688sp06tQpV111Vb75zW+ulHEA1CZxB1ALnn/++SxcuDCdOnVa6u3t2rXLlVdemUWLFuWFF17Ivffem9tvvz0dO3asPC2tJj777LMlrvv444+zzTbbJFn8j+wv/2P5vz8M46t8cVrjJ598ssR258+fv9TTHlfkvr98v19+v1WLFi2y77775sgjj1xi/S8CrXXr1rnwwgtz4YUX5tVXX81vf/vb3Hbbbdlqq61ywgknLHW7X/5Ak4qKisqQTRafprm0U2w//vjjr/WYv2yttdZKkpx88snZd999l7i9bdu2leO65JJLKk+f/G8bb7xxksVHbUeMGJH58+enrKwsd9xxR4YNG5bOnTunY8eOKzy2li1bpqSkZInnKFn5+2Fpvu7cbdmyZbbbbrsq7138when+DZu3DjHHXdcjjvuuLz//vt5/PHHM3LkyFx22WWV72cEaMiclgmwklVUVOSmm25K69atlzitMFn8/qM99tgjL7/8cho1apRdd901V1xxRZo0aZL3338/SZZ79G55pk+fnpdffrny8ssvv5ypU6emc+fOSRbHwyeffFLlH8lfPmVzedvefPPNs84661R+CugXHnnkkSSLv/evprp06ZI//elPVT58ZMKECVWW6dSpU/75z3+mffv26dChQzp06JB27drlmmuuyRtvvJHp06ene/fu+cMf/pAk2X777XPeeedlww03zLRp05a53TfeeKPKJ18+88wzmT9/fpXtTpo0qcqX0E+fPj3PPPPM13rMX9aiRYtst912ee+99yofX4cOHVJaWpprr702//73v7PFFlukdevW+eCDD6osM2PGjFx33XX5/PPP83//93/p2rVrpk+fnqZNm6Zr1665+OKLk6Ryjq2otdZaK9tvv/0Sz/2f//znzJw5c6Xuh6Vp0aJF5s6dW+V/YKzI6ca77rprpk6dmo022qhyn7Vv3z633357nnzyySTJj3/848oPftlwww1zzDHH5Lvf/e4y5w5AQ+PIHcDX8Nlnn+WFF15IsvhLzD/44IPce++9ee655zJs2LC0aNFiiXW22mqrrLXWWjnvvPNy2mmnZe21186DDz6YkpKSyk+nbNWqVf7973/n6aefrvIeqK/StGnTnHnmmTn77LOzYMGCDBs2LNttt13lB1LstddeufPOO/PTn/40Bx10UP7yl7/k8ccfr3IfrVq1ypw5c/L4448vcWSocePGOe2003L55Zdn7bXXzr777pt//OMfGTlyZA488MDKI4Q1cdJJJ+WQQw7JqaeemqOOOir/+Mc/cvfdd1dZ5pRTTskRRxyR008/PYccckjmz5+fUaNGZdq0adlhhx2y7rrrZtNNN83gwYMze/bstGvXLk8++WTef//97Lfffkvd7ve///3ceuutOemkkzJgwIDMnTs3w4cPT2lpaeUyxx13XB544IH8+Mc/zsknn5wk+cUvfpGmTZvm2GOPrfFjXpr+/fvn1FNPTYsWLbLffvvlP//5T0aMGJFGjRplm222SZMmTdKvX79cddVVSRZ/KMjUqVNzzTXXZLPNNsvGG2+cli1bpqKiIqeddlp+8pOfpLS0NHfccUdatWqVLl261Hhs/fr1yymnnJIzzjgjvXv3zrRp03Lttddml112yV577bWydsFS7bnnnhkyZEguvPDCHH300Xnttdfy61//utrrH3roobnzzjvz4x//OCeccEJat26d0aNH5w9/+EP+v//v/0uyOOJ/8YtfpE2bNunQoUPeeuutPProoyv9OQaoLeIO4Gv461//mh/84AdJFh/xWnvttbPzzjvnf//3f5f5IQxNmjTJr371q/zsZz/LpZdeWvmdcjfeeGO22mqrJMkPfvCD/OlPf8qJJ56YoUOHVns8G220UY477rj89Kc/zaxZs9KtW7dcfPHFlaed7bXXXhkwYEDuuuuuPPjgg+natWuuuuqqKu/DOvjgg/Pggw/mjDPOyOmnn75E4P3whz9M8+bNc+utt+bee+9N27Zt86Mf/SinnHLKCu27L9t6661z6623ZujQoenXr18233zzXHLJJVU+XbN9+/a54447MmLEiPTv3z/NmjXLrrvumqFDh1a+v/Haa6/N0KFDM2zYsMyYMSObb755hg0blt13332p223WrFnuuOOOXH755Rk4cGBatWqVAQMG5Oqrr65cpl27drn77rtz9dVXZ+DAgWncuHG6dOmS4cOHV/kglpVh3333zahRo3LDDTdk7NixadGiRXbfffecffbZle9l++I5uP3223PrrbemdevWOfDAAzNgwICUlJSkdevWufnmm3PNNdfk3HPPzYIFC7LTTjvltttu+8r3bS7PPvvskxtuuCE33HBDTjnllLRu3To9evTIgAEDqnwATW3Ycsstc8UVV+QXv/hFfvKTn6Rjx475+c9/nsMPP7xa67do0SJ33313hg4dmksvvTTz58/P1ltvnVGjRqVbt25JFv8PhkWLFuU3v/lNRowYkTZt2uTYY4/NaaedVpsPDWClKamozjucAQAAaNC85w4AAKAAxB0AAEABiDsAAIACEHcAAAAFsMp8WuaiRYsya9aslJaWpqSkpL6HAwAAUKcqKiqyYMGCrLXWWkv9XtpVJu5mzZqV119/vb6HAQAAUK+22WabtGzZconrV5m4++LLZLfZZpvK72uCL0yePHmFvugZ6oJ5SUNkXtIQmZc0RA1xXs6fPz+vv/56ZRt92SoTd1+citm0adM0a9asnkdDQ2Re0BCZlzRE5iUNkXlJQ9RQ5+Wy3qbmA1UAAAAKQNwBAAAUgLgDAAAoAHEHAABQAOIOAACgAMQdAABAAYg7AACAAhB3AAAABSDuAAAACkDcAQAAFIC4AwAAKABxBwAAUADiDgAAoADEHQAAQAGIOwAAgAIQdwAAAAUg7gAAAApA3AEAABSAuAMAACiAWo+7zz//PD169MjUqVOTJH/7299y+OGH5+CDD86ZZ56Z+fPn1/YQAAAACq9W4+7FF1/MkUcemSlTpiRZHHr9+vXLZZddlocffjhJct9999XmEAAAAFYLtRp3Y8aMyaBBg9K2bdskydNPP52dd9452223XZLkoosuyn777VebQwAAAFgtNKnNOx88eHCVy++8807WXHPNnHrqqXn33Xez2267ZeDAgbU5BAAAgNVCrcbdl5WXl+epp57K6NGjs+GGG+bCCy/MTTfdlH79+lX7PiZPnlyLI2RVVlZWVt9DgCWYlzRE5iUNkXlJbdpu+x2z1prNV3idVW1e1mncfeMb30jHjh2zySabJEm+973v5a677lqh+2jfvn2aNWtWG8NjFVZWVpZOnTrV9zCgCvOShsi8pCEyL6kLPc8at0LLP3RNrwY3L+fNm7fcg111+lUIe+yxR15++eVMmzYtSfKnP/0pO+64Y10OAQAAoJDq9Mhdu3btctlll+Wkk07KvHnzsv322+e8886ryyEAAAAUUp3E3RNPPFH5c/fu3dO9e/e62CwAAMBqo05PywQAAKB2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Go17j7//PP06NEjU6dOrXL93XffnT59+tTmpgEAAFYrtRZ3L774Yo488shMmTKlyvVvvvlmbrzxxtraLAAAwGqp1uJuzJgxGTRoUNq2bVt53fz583PJJZfk9NNPr63NAgAArJaa1NYdDx48eInrrrnmmhxyyCHZeOONa3y/kydP/jrDosDKysrqewiwBPOShsi8pCEyL6lNnTp1qtF6q9q8rLW4+7Knn34606ZNy/nnn59JkybV+H7at2+fZs2arcSRUQRlZWU1/qWF2mJe0hCZlzRE5iUNVUObl/PmzVvuwa46i7vx48fnjTfeSK9evTJ79ux8/PHHOeOMMzJixIi6GgIAAEBh1VncDRkypPLnSZMm5frrrxd2AAAAK4nvuQMAACiAWj9y98QTTyxxXZcuXdKlS5fa3jQAAMBqw5E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HUetx9/vnn6dGjR6ZOnZokGT16dHr06JGePXvm/PPPz/z582t7CAAAAIVXq3H34osv5sgjj8yUKVOSJG+//XZuueWW3HPPPfntb3+bRYsW5de//nVtDgEAAGC1UKtxN2bMmAwaNCht27ZNkjRt2jSXXnppWrRokZKSkmyzzTZ5//33a3MIAAAAq4UmtXnngwcPrnJ5o402ykYbbZQkmT59eu6+++4MGTJkhe5z8uTJK218FEtZWVl9DwGWYF7SEJmXNETmJbWpU6dONVpvVZuXtRp3y/LBBx/k+OOPzyGHHJIuXbqs0Lrt27dPs2bNamlkrKrKyspq/EsLtcW8pCEyL2mIzEsaqoY2L+fNm7fcg111/mmZb731Vo488sj8z//8T0499dS63jwAAEAh1emRu88//zx9+/bNgAED0qtXr7rcNAAAQKHV6ZG7++67Lx9//HFuvfXW9OrVK7169cp1111Xl0MAAAAopDo5cvfEE08kSY477rgcd9xxdbFJAACA1Uqdv+cOAACAlU/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GIOwAAgAKo9bj7/PPP06NHj0ydOjVJMnHixPTs2TP7779/hg8fXtubBwAAWC3Uaty9+OKLOfLIIzNlypQkydy5c3PBBRdk1KhReeSRRzJ58uRMmDChNocAAACwWqjVuBszZkwGDRqUtm3bJkleeumlbLrpptlkk03SpEmT9OzZM48++mhtDgEAAGC10KQ273zw4MFVLn/44Ydp06ZN5eW2bdvmgw8+qM0hAAAArBZqNe6+rKKiYonrSkpKVug+Jk+evLKGQ8GUlZXV9xBgCeYlDZF5SUNkXlKbOnXqVKP1VrV5Wadxt/766+fjjz+uvPzhhx9WnrJZXe3bt0+zZs1W9tBYxZWVldX4lxZqi3lJQ2Re0hCZlzRUDW1ezps3b7kHu+r0qxA6duyYt99+O++8807Ky8szfvz47LXXXnU5BAAAgEKq0yN3zZo1y1VXXZV+/fpl3rx56datWw488MC6HAIAAEAh1UncPfHEE5U/d+3aNb/97W/rYrMAAACrjTo9LRMAAIDaIe4AAAAKQNwBAAAUgLgDAAAoAHEHAABQAOIOAACgAMQdAABAAYg7AACAAhB3AAAABSDuAAAACkDcAQAAFIC4AwAAKABxBwAAUADiDgAAoADEHQAAQAGIOwAAgAIQdwAAAAUg7gAAAApA3AEAABSAuAMAACgAcQcAAFAA1Yq7jz76KCeccEIOOOCAfPzxx+nbt28+/PDD2h4bAAAA1VStuPvpT3+a7373u2nWrFnWXnvtbLfddrnoootqe2wAAABUU7Xi7l//+lcOP/zwNGrUKKWlpTnnnHMybdq02h4bAAAA1VStuCspKcmiRYsqL3/++edVLgMAAFC/mlRnof333z9nn312Zs6cmXvuuSf33ntvvve979X22AAAAKimasXdSSedlAcffDCLFi3KxIkTc8QRR+TQQw+t7bEBAABQTdWKu4ULF6ZRo0YZMWJEPvroozz88MOpqKhISUlJbY8PAACAaqjWe+4uvfTSPPnkk4tXaNQoZWVlufLKK2tzXAAAAKyAah25e+GFFzJ+/PgkyXrrrZfrrrsuvXr1qtWBAQAAUH3VOnK3YMGCzJ8/v/LywoULa21AAAAArLhqHbnr3r17+vbtm169eqWkpCTjx49Pt27dantsAAAAVFO14u7cc8/N3XffnT/+8Y9p0qRJ9ttvvxxxxBG1PTYAAACqqVpx17hx4xxzzDE55phjans8AAAA1EC14u6RRx7JsGHD8umnn6aioqLy+r/+9a+1NjAAAACqr1pxd91112XgwIHZYYcdfLcdAABAA1StuGvVqlX233//2h4LAAAANVStr0Lo2LFjJkyYUNtjAQAAoIaqdeRuwoQJueuuu1JaWprS0tJUVFSkpKTEe+4AAAAaiGrF3e23317LwwAAAODrqNZpmRtttFH+/ve/Z8yYMVl33XXzt7/9LRtttFFtjw0AAIBqqlbc3XTTTfnNb36TRx99NHPnzs3111+fG264obbHBgAAQDVVK+4efvjh/OpXv8oaa6yRddZZJ2PGjMn48eNre2wAAABUU7XirkmTJmnatGnl5VatWqVJk2q9XQ8AAIA6UK1Ca9euXZ588smUlJRk/vz5ueWWW7znDgAAoAGpVtxdfPHFOffcc/OPf/wjO++8czp27Jhhw4bV9tgAAACopmrF3frrr5877rgjc+bMSXl5eVq0aFHb4wIAAGAFVCvubrvttqVe/6Mf/WilDgYAAICaqVbcvf7665U/z58/P2VlZenSpUutDQoAAIAVU624GzJkSJXL06dPz7nnnlsrAwIAAGDFVeurEL5s3XXXzb/+9a+VPRYAAABqaIXfc1dRUZHJkydnvfXWq7VBAQAAsGJW+D13yeLvvXNaJgAAQMNRo/fcAQAA0LBUK+769OmTkpKSZd7+v//7vyttQAAAAKy4asVd+/bt89Zbb+Xwww9PaWlpxo0bl4ULF+bggw+u7fEBAABQDdWKu7/+9a/59a9/ncaNGydJ9txzzxx++OE54IADarTRcePG5aabbkqS7LXXXjnvvPNqdD8AAAAsVq2vQpg+fXrmz59feXnWrFmZO3dujTY4Z86cDB48OHfeeWfGjRuX559/PhMnTqzRfQEAALBYtY7c9ejRI4cffnj222+/VFRU5He/+12OOeaYGm2wvLw8ixYtypw5c7Lmmmtm4cKFadasWY3uCwAAgMVKKioqKqqz4GOPPZa//OUvadasWbp3757OnTvXeKN33nlnrr766jRv3jydO3fOyJEjl/uBLUkyb968TJ48ucbbBAAAVk+dOnVKz7PGrdA6D13TK2VlZbU0oq+nffv2Sz1AVq0jd0my/vrrZ+utt07v3r3z8ssv13ggr732Wu6///786U9/SsuWLXP22WfnlltuyfHHH1+t9Zf1QFi9lZWVpVOnTvU9DKjCvKQhMi9piMxLGqqGNi+/6oDXct9zt2DBgiTJ/fffn/PPPz8333xzZs6cmVNOOSVjxoyp0YCeeuqpdO3aNeutt16aNm2a3r1759lnn63RfQEAALDYcuPusMMOy1tvvZW77roro0ePTosWLbLeeutl7NixueOOO2q0we222y4TJ07M7NmzU1FRkSeeeCIdOnSo0X0BAACw2HJPyzzssMNy3XXXpVGjRmnRokXl9e3atav8WoQVtccee+SVV15J7969U1pamg4dOuSEE06o0X0BAACw2HLj7uijj87RRx+dvn375tVXX6380JPf/va3WXvttWu80RNOOEHQAQAArETV+kCVCy64IKeffnrefffd7LHHHmnWrFlGjRpV22MDAACgmqoVd3Pnzs24ceMyZcqUlJeXZ/PNN09paWltjw0AAIBqWu4Hqnzh7LPPTuPGjbPllltmm222EXYAAAANTLXibtttt81DDz2U999/PzNmzKj8DwAAgIahWqdl/vGPf8yjjz5a5bqSkpK8+uqrtTIoAAAAVky14u7vf/97bY8DAACAr2G5p2VefPHFlT9Pnz691gcDAABAzSw37iZPnlz5c9++fWt9MAAAANTMcuOuoqJiqT8DAADQsFTr0zKTxR+gAgAAQMO03A9UWbRoUT799NNUVFSkvLy88ucvtG7durbHBwAAQDUsN+5ef/31fPvb364Mui5dulTe5qsQAAAAGo7lxt1rr71WV+MAAADga6j2e+4AAABouMQdAABAAYg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qJe4e+KJJ9K7d+8ceOCBueKKK+pjCAAAAIVS53H33nvvZdCgQRk1alQeeuihvPLKK5kwYUJdDwMAAKBQmtT1Bh977LEcdNBB2WCDDZIkw4cPT7Nmzep6GAAAAIVS53H3zjvvpLS0NH379s1HH32UvffeO2eccUa11588eXLtDY5VWllZWX0PAZZgXtIQmZc0ROYltalTp041Wm9Vm5d1Hnfl5eV5/vnnc+edd2bNNdfMKaeckgceeCC9e/eu1vrt27d3pI8llJWV1fiXFmqLeUlDZF7SEJmXNFQNbV7OmzdvuQe76vw9d9/4xjfStWvXrLvuumnevHn23XffvPTSS3U9DAAAgEKp87jbe++989RTT+Wzzz5LeXl5/vznP2fHHXes62EAAAAUSp2fltmxY8ccf/zxOeqoo7JgwYJ85zvfySGHHFLXwwAAACiUOo+7JDn00ENz6KGH1semAQAACqlevsQcAACAlUvcAQAAFIC4AwAAKABxBwAAUADiDgAAoADEHQAAQAGIOwAAgAIQdwAAAAUg7gAAAApA3AEAABSAuAMAACgAcQcAAFAA4g4AAKAAxB0AAEABiDsAAIACEHcAAAAFIO4AAAAKQNwBAAAUgLgDAAAoAHEHAABQAOIOAACgAMQdAABAAYg7AACAAhB3AAAABSDuAAAACkDcAQAAFIC4A2rV/AXldboei9Vk/9nnALBqa1LfAwCKrWlp4/Q8a9wKr/fQNb1qYTSrj5rsd/scAFZtjtwBAAAUgLgDAAAoAHEHAABQAOIOAACgAMQdAABAAYg7AACAAhB3AAAABSDuAAAACkDcAQAAFIC4AwAAKABxBwAAUADiDgAAoADEHQAAQAGIOwAAgAIQdwAAAAUg7gAAAApA3AEAABSAuAMAACgAcQcAAFAA4g4AAKAAxB0AAEABiDsAAIACEHcAAAAFIO4AAAAKQNwBAAAUgLgDAAAoAHEHAABQAPUadz/72c8ycODA+hwCAABAIdRb3D3zzDN54IEH6mvzAAAAhVIvcTdjxowMHz48J510Un1sHgAAoHDqJe4uueSSDBgwIK1ataqPzQMAABROk7re4L333pt27dqla9euGTt27AqvP3ny5FoYFUVQVlZW30OoF9ttv2PWWrP5Cq83b/7CNGu6Yi8Bs2bPzWuvvrxC63Tq1GmFlv9vRXhO6+sx1HS/N+R9XtO5XpN5W3QN+XmmmL7q93dZr1l+f1lZivh3cWnqPO4eeeSRfPTRR+nVq1c+/fTTzJ49O1deeWUuuOCCaq3fvn37NGvWrJZHyaqmrKzsa0XEqq7nWeNWeJ2Hrum1wus9dE2vOt3Pq/pzuirOy4Y+3prO9Yb+uOrSqjgvKQa/v6yKGtr8mzdv3nIPdtV53N12222VP48dOzbPPvtstcMOAACApfM9dwAAAAVQ50fu/lvv3r3Tu3fv+hwCAABAIThyBwAAUADiDgAAoADEHQAAQAGIOwAAgAIQdwAAAAUg7gAAAApA3AEAABSAuAMAACgAcQcAAFAA4g4AAKAAxB0AAEABiDsAAIACEHcAAAAFIO4AAAAKQNwBAAAUgLgDAAAoAHEHAABQAOIOAACgAMQdAABAAYg7AACAAhB3AAAABSDuAAAACkDcAQAAFIC4AwAAKABxBwAAUADiDgAAoADEHQAAQAGIO5Zp/oLyOlkHAKgf/tZDsTSp7wHQcDUtbZyeZ41boXUeuqZXLY0GAFjZ/K2HYnHkDgAAoADEHQAAQAGIOwAAgAIQdwAAAAUg7gAAAApA3AEAABSAuAMAACgAcQcAAFAA4g4AAKAAxB0AAEABiDsAAIACEHcAAAAFIO4AAAAKQNwBAAAUgLgDAAAoAHEHAABQAOIOAACgAMQdAABAAYg7AACAAhB3AAAABSDuAAAACkDcAQAAFIC4AwAAKABxBwAAUADiDgAAoADEHQAAQAGIOwAAgAJoUh8bvf766/O73/0uSdKtW7ece+659TEMAACAwqjzI3cTJ07MU089lQceeCAPPvhgXn755Tz22GN1PQwAAIBCqfMjd23atMnAgQPTtGnTJMmWW26Z999/v66HAQAAUCh1Hndbb7115c9TpkzJI488knvuuaeuhwEAAFAo9fKeuyR54403cuKJJ+a8887LZpttVu31Jk+eXHuDqqHttt8xa63ZfIXWmTV7bl579eVaGtHK0alTpxqtV1ZWtpJH0rC3W99q+jzV1Iru568zviI8p/X1GFa139/qWN3n0sq0IvujqH/jWKwmv1fzF5SnaWnjWhjN0vn9rTm/v/9PEf8uLk29xF1ZWVn69++fCy64IAcffPAKrdu+ffs0a9aslkZWcz3PGrdCyz90Ta86/0d5XamPx1VWVlbY/dnQ1OV+XtWf01VxXq5q462uoj6umqjJvPQ3jv/WtLRxjeZETZlLX4/f36+noe2LefPmLfdgV53H3bRp03Lqqadm+PDh6dq1a11vHgAAoJDqPO5uueWWzJs3L1dddVXldUcccUSOPPLIuh4KAABAYdR53F100UW56KKL6nqzAAAAhVbn33MHAADAyifuAAAACkDcAQAAFIC4AwAAKABxBwAAUADiDgAAoADEHQAAQAGIOwAAgAIQdwAAAAUg7gAAAApA3AEAABSAuAMAACgAcQcAAFAA4g4AAKAAxB0AAEABiDsAAIACEHcAAAAFIO4AAAAKQNwBAAAUgLgDAAAoAHEHAABQAOIOAACgAMQdAABAAYg7AACAAhB3AAAABSDuAAAACkDcAQAAFIC4g68wf0F5na4HAAA10aS+BwANXdPSxul51rgVXu+ha3rVwmgAAGDpHLkDAAAoAHEHAABQAOIOAACgAMQdAABAAYg7AACAAhB3AAAABSDuAAAACkDcAQAAFIC4AwAAKABxBwAAUADiDgAAoADEHQAAQAGIOwAAgAIQdwAAAAUg7gAAAApA3AEAABSAuAMAACgAcQcAAFAA4g4AAKAAxB0AAEABiDsAAIACEHcAAAAFIO4AAAAKQNwBAAAUgLgDAAAoAHEHAABQAOIOAACgAOol7h566KEcdNBB2W+//XL33XfXxxAAAAAKpUldb/CDDz7I8OHDM3bs2DRt2jRHHHFEunTpkq222qquhwIAAFAYdR53EydOzLe//e20bt06SXLAAQfk0UcfzWmnnbbc9SoqKpIk8+fPr+0h1kjrtRqv0PLz5s2rpZGsXKvS46rNba/ofkjqdl/UdHx19fw29P1Xm+rzcaxKv7/VtTrPpZVpRfdJEecS/09Nnt+6WOeL9fh6/P7+P0XYF1+00Bdt9GUlFcu6pZbceOONmT17dgYMGJAkuffee/PSSy/l8ssvX+56M2fOzOuvv14XQwQAAGiwttlmm7Rs2XKJ6+v8yN3SWrKkpOQr11trrbWyzTbbpLS0tFrLAwAAFElFRUUWLFiQtdZaa6m313ncrb/++nn++ecrL3/44Ydp27btV67XqFGjpdYpAADA6qJ58+bLvK3OPy1z9913zzPPPJPp06dnzpw5+cMf/pC99tqrrocBAABQKPVy5G7AgAE55phjsmDBghx66KHZaaed6noYAAAAhVLnH6gCAADAylcvX2IOAADAyiXuAAAACkDcAQAAFIC4AwAAKABxxyrn+uuvz8EHH5yDDz44Q4cOTZJMnDgxPXv2zP7775/hw4fX8whZnf3sZz/LwIEDkySvvvpqDjnkkBxwwAG58MILs3DhwnoeHaubJ554Ir17986BBx6YK664IonXS+rfuHHjKv+O/+xnP0vi9ZL68/nnn6dHjx6ZOnVqkmW/Rq4qc1TcsUqZOHFinnrqqTzwwAN58MEH8/LLL2f8+PG54IILMmrUqDzyyCOZPHlyJkyYUN9DZTX0zDPP5IEHHqi8fM455+Tiiy/O73//+1RUVGTMmDH1ODpWN++9914GDRqUUaNG5aGHHsorr7ySCRMmeL2kXs2ZMyeDBw/OnXfemXHjxuX555/PxIkTvV5SL1588cUceeSRmTJlSpJk7ty5y3yNXFXmqLhjldKmTZsMHDgwTZs2TWlpabbccstMmTIlm266aTbZZJM0adIkPXv2zKOPPlrfQ2U1M2PGjAwfPjwnnXRSkuRf//pX5s6dm5133jlJ0rt3b/OSOvXYY4/loIMOygYbbJDS0tIMHz48a6yxhtdL6lV5eXkWLVqUOXPmZOHChVm4cGGaNGni9ZJ6MWbMmAwaNCht27ZNkrz00ktLfY1clf6m1/mXmMPXsfXWW1f+PGXKlDzyyCPp06dP2rRpU3l927Zt88EHH9TH8FiNXXLJJRkwYECmTZuWJPnwww+rzMs2bdqYl9Spd955J6Wlpenbt28++uij7L333tl66629XlKvWrRokdNPPz3f+9730rx583Tu3DmlpaVeL6kXgwcPrnL5y3+7v3iNXJX+pjtyxyrpjTfeyI9//OOcd955+eY3v7nE7SUlJfUwKlZX9957b9q1a5euXbtWXldRUbHEcuYldam8vDzPPPNMrr766owZMyZ///vfK99T8t/MS+rSa6+9lvvvvz9/+tOf8tRTT6VRo0Z5+umnl1jOvKQ+LOtv96r0N92RO1Y5ZWVl6d+/fy644IIcfPDBefbZZ/Pxxx9X3v7hhx9WHl6HuvDII4/ko48+Sq9evfLpp59m9uzZKSkpqTIvP/roI/OSOvWNb3wjXbt2zbrrrpsk2XffffPoo4+mcePGlct4vaSuPfXUU+natWvWW2+9JItPb7vlllu8XtIgrL/++kv9N+WXr2/Ic9SRO1Yp06ZNy6mnnpphw4bl4IMPTpJ07Ngxb7/9dt55552Ul5dn/Pjx2Wuvvep5pKxObrvttowfPz7jxo1L//79s88++2TIkCFp1qxZysrKkiQPPvigeUmd2nvvvfPUU0/ls88+S3l5ef785z/nwAMP9HpJvdpuu+0yceLEzJ49OxUVFXniiSfSuXNnr5c0CMv6N+VGG220ysxRR+5Ypdxyyy2ZN29errrqqsrrjjjiiFx11VXp169f5s2bl27duuXAAw+sx1HCYsOGDctFF12UWbNmZYcddsgxxxxT30NiNdKxY8ccf/zxOeqoo7JgwYJ85zvfyZFHHpktttjC6yX1Zo899sgrr7yS3r17p7S0NB06dMgJJ5yQ/fbbz+sl9a5Zs2bL/DflqvI3vaRiaSeRAgAAsEpxWiYAAEABiDsAAIACEHcAAAAFIO4AAAAKQNwBAAAUgK9CAGCVMHXq1Oy3337ZZpttKq+rqKjIMccck0MPPbQeR7Z0L730Uu67775cdtll9T0UAFYT4g6AVUbz5s0zbty4yssffPBBevTokfbt22e77barx5Et6c0338wHH3xQ38MAYDUi7gBYZa2//vrZdNNNM2XKlPzxj3/Mww8/nMaNG2fzzTfPxRdfnDZt2qRPnz45+uijK7+I9r8vt2/fPvvuu29ee+21DBs2LIsWLcoVV1yROXPmpLS0NOeee266du2at956K4MHD86MGTNSXl6ePn365NBDD82kSZMyfPjwbLLJJnnjjTcyf/78XHLJJdl0003z85//PDNnzsz555+fwYMH58orr8yLL76YWbNmpaKiIldccUU6deqU6dOn5/zzz8+7776b1q1bp02bNtl6663Tr1+/ZW4XAJZG3AGwyvrb3/6Wd999N2+99Vb+/Oc/57777suaa66ZkSNHZuDAgbnllluWu/6CBQuy995757rrrqv8+Yorrkj37t0zefLknH/++bn//vvTv3//DB06NDvuuGNmzpyZH/zgB9lqq62SLD79ctCgQdl+++1z66235vrrr89dd92V/v375/e//32GDBmSv/3tb/nwww8zevToNGrUKDfddFN+9atfpVOnTrniiiuy1VZb5cYbb8yHH36Y3r17Z+utt87ChQuXud2dd965DvYuAKsacQfAKmPu3Lnp1atXkqS8vDzrrLNOrr766owdOza9e/fOmmuumSQ55phj8stf/jLz58//yvvcbbfdkiSvv/56GjVqlO7duydJ2rdvn4ceeihvvvlm3n333VxwwQVVxvHKK69kyy23zIYbbpjtt98+SbLDDjvkgQceWGIbu+yyS9Zee+3cc889ee+99zJp0qSstdZaSZIJEyZUrtO2bdvKI4xTpkxZ5nbFHQBLI+4AWGV8+T13X7j//vurXF60aFEWLlxYebmioqLy5wULFlRZ9osgbNy4cUpKSqrc9vrrr6eioiKtWrWqst2PP/44LVu2zAsvvJDmzZtXXl9SUlJlW1948sknM3jw4PzoRz/Kvvvumy222CK//e1vkyRNmjSpsk6jRos/yLq8vHyZ2wWApfFVCACs8vbYY4+MHTs2s2fPTpLceeed+da3vpWmTZtm3XXXzeTJk5Mk7777bv7xj38s9T622GKLlJSU5Omnn06SvPzyyzn22GOz+eabp1mzZpWRNW3atPTo0aPyPpelcePGlYH59NNPZ++9985RRx2VDh065PHHH095eXmSpFu3brnvvvuSJP/5z3/y+OOPp6SkpMbbBWD15cgdAKu8Qw89NNOmTcthhx2WRYsWZdNNN82wYcOSJCeffHIGDhyYCRMmZIsttqg8DfPLmjZtmpEjR+bKK6/M0KFDU1pampEjR6Zp06YZNWpUBg8enJtvvjkLFy7M6aefnk6dOmXSpEnLHNMuu+ySESNG5NRTT82ZZ56Zs88+Oz179kzjxo2z22675Q9/+EMWLVqU888/PxdddFF69uyZ1q1bZ8MNN0zz5s2Xu10AWJqSiqWdPwIA1Im77747O+ywQ3bZZZfMnz8/Rx11VPr165du3brV99AAWMU4cgcA9WirrbbK5ZdfnkWLFmXBggU58MADhR0ANeLIHQAAQAH4QBUAAIACEHcAAAAFIO4AAAAKQNwBAAAUgLgDAAAoAHEHAABQAP8/0Q/wsoVW45M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Google Shape;1129;p50"/>
          <p:cNvPicPr preferRelativeResize="0"/>
          <p:nvPr/>
        </p:nvPicPr>
        <p:blipFill>
          <a:blip r:embed="rId3">
            <a:alphaModFix/>
          </a:blip>
          <a:stretch>
            <a:fillRect/>
          </a:stretch>
        </p:blipFill>
        <p:spPr>
          <a:xfrm>
            <a:off x="-73770" y="1178988"/>
            <a:ext cx="988169" cy="1715818"/>
          </a:xfrm>
          <a:prstGeom prst="rect">
            <a:avLst/>
          </a:prstGeom>
          <a:noFill/>
          <a:ln>
            <a:noFill/>
          </a:ln>
        </p:spPr>
      </p:pic>
      <p:pic>
        <p:nvPicPr>
          <p:cNvPr id="12" name="Google Shape;726;p35"/>
          <p:cNvPicPr preferRelativeResize="0"/>
          <p:nvPr/>
        </p:nvPicPr>
        <p:blipFill>
          <a:blip r:embed="rId4">
            <a:alphaModFix/>
          </a:blip>
          <a:stretch>
            <a:fillRect/>
          </a:stretch>
        </p:blipFill>
        <p:spPr>
          <a:xfrm>
            <a:off x="6652710" y="366513"/>
            <a:ext cx="2197525" cy="1983300"/>
          </a:xfrm>
          <a:prstGeom prst="rect">
            <a:avLst/>
          </a:prstGeom>
          <a:noFill/>
          <a:ln>
            <a:noFill/>
          </a:ln>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9910" y="940137"/>
            <a:ext cx="4019566" cy="2782777"/>
          </a:xfrm>
          <a:prstGeom prst="rect">
            <a:avLst/>
          </a:prstGeom>
        </p:spPr>
      </p:pic>
      <p:pic>
        <p:nvPicPr>
          <p:cNvPr id="6" name="Picture 5"/>
          <p:cNvPicPr>
            <a:picLocks noChangeAspect="1"/>
          </p:cNvPicPr>
          <p:nvPr/>
        </p:nvPicPr>
        <p:blipFill>
          <a:blip r:embed="rId6"/>
          <a:stretch>
            <a:fillRect/>
          </a:stretch>
        </p:blipFill>
        <p:spPr>
          <a:xfrm>
            <a:off x="5226000" y="2228927"/>
            <a:ext cx="4187446" cy="2987973"/>
          </a:xfrm>
          <a:prstGeom prst="rect">
            <a:avLst/>
          </a:prstGeom>
        </p:spPr>
      </p:pic>
    </p:spTree>
    <p:extLst>
      <p:ext uri="{BB962C8B-B14F-4D97-AF65-F5344CB8AC3E}">
        <p14:creationId xmlns:p14="http://schemas.microsoft.com/office/powerpoint/2010/main" val="3866625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8"/>
          <p:cNvSpPr/>
          <p:nvPr/>
        </p:nvSpPr>
        <p:spPr>
          <a:xfrm>
            <a:off x="6779234" y="-336621"/>
            <a:ext cx="2879400" cy="28794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8"/>
          <p:cNvSpPr txBox="1">
            <a:spLocks noGrp="1"/>
          </p:cNvSpPr>
          <p:nvPr>
            <p:ph type="ctrTitle"/>
          </p:nvPr>
        </p:nvSpPr>
        <p:spPr>
          <a:xfrm>
            <a:off x="258291" y="366513"/>
            <a:ext cx="5715635"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HK" smtClean="0"/>
              <a:t>Analyse Bivari</a:t>
            </a:r>
            <a:r>
              <a:rPr lang="fr-FR" smtClean="0"/>
              <a:t>é</a:t>
            </a:r>
            <a:r>
              <a:rPr lang="en-HK" smtClean="0"/>
              <a:t>e </a:t>
            </a:r>
            <a:endParaRPr/>
          </a:p>
        </p:txBody>
      </p:sp>
      <p:cxnSp>
        <p:nvCxnSpPr>
          <p:cNvPr id="219" name="Google Shape;219;p28"/>
          <p:cNvCxnSpPr/>
          <p:nvPr/>
        </p:nvCxnSpPr>
        <p:spPr>
          <a:xfrm>
            <a:off x="3271687" y="733962"/>
            <a:ext cx="5872313" cy="48654"/>
          </a:xfrm>
          <a:prstGeom prst="straightConnector1">
            <a:avLst/>
          </a:prstGeom>
          <a:noFill/>
          <a:ln w="76200" cap="flat" cmpd="sng">
            <a:solidFill>
              <a:schemeClr val="accent1"/>
            </a:solidFill>
            <a:prstDash val="solid"/>
            <a:round/>
            <a:headEnd type="none" w="med" len="med"/>
            <a:tailEnd type="none" w="med" len="med"/>
          </a:ln>
        </p:spPr>
      </p:cxnSp>
      <p:sp>
        <p:nvSpPr>
          <p:cNvPr id="3" name="AutoShape 2" descr="data:image/png;base64,iVBORw0KGgoAAAANSUhEUgAAA3cAAAJhCAYAAADiy0kkAAAAOXRFWHRTb2Z0d2FyZQBNYXRwbG90bGliIHZlcnNpb24zLjQuMSwgaHR0cHM6Ly9tYXRwbG90bGliLm9yZy/Z1A+gAAAACXBIWXMAAAsTAAALEwEAmpwYAAA780lEQVR4nO3deZiVdeH//9cAA6iAqIHikvsOomIQpoKaSwo/+uCSS6iFuYPiiiumIoYoGEpprh+1BBUl0SzN5JNiqFNquOSSqCS5EYrsDPP7g8v5NrI4jMzCzeNxXV7XnHPu+9zvc5/3nOHpfZ9zSioqKioCAADAKq1RfQ8AAACAr0/cAQAAFIC4AwAAKABxBwAAUADiDgAAoADEHUADVZ8fZuyDlAFg1SPuAGqoT58+2XbbbSv/22GHHdKlS5ccf/zxeeaZZ6osO3bs2Gy77baZPn16te77+eefT//+/b9yuW233Ta33HJLkmTkyJHZZZddVvyBfMkbb7yRY489tvLypEmTsu222+bvf//7177vFVWf2/7vfVtfHnvssWy77ba5//7763Ucq4qBAwemR48elZcbwnMIUJea1PcAAFZlu+66a84777wkycKFC/Phhx/mnnvuyY9+9KMMGzas8h+a3bt3z+jRo9OqVatq3e99992Xt99++yuXGz16dDbccMOaP4ClePTRR6vE1I477pjRo0dnyy23XKnb4av98pe/zA9/+MMccsgh9T0UAFYB4g7ga2jVqlV23nnnKtcdeOCBOfbYY3PppZdmzz33zNprr511110366677krf/pe3XRtatGhRJ9uhqkWLFmXo0KHZdNNN63soAKwinJYJsJI1atQop5xySmbOnJlHH300yZKnZf7zn//M8ccfn9122y277rpr+vbtm9deey3J4lPLHnjggbzxxhvZdtttM2nSpIwdOzZdunTJzTffnC5duqRbt26ZPXv2Uk87e/DBB7P33nunY8eOOfHEE/POO+9U3vbl09aS5PHHH8+2226bqVOnZuTIkbn++usr73vs2LFLPTXyscceyyGHHJKdd9453bp1y4gRI7Jw4cLK2/fZZ5/86le/yqBBg9K5c+fKI5yff/75cvfdhAkT8v3vfz877bRTjjjiiEydOnWJZSZPnpxjjz02HTt2zLe//e1cfvnlmTNnTuXtH330UU4//fR06dIlHTt2zFFHHZVnn312udt9++2307dv3+yyyy7Zb7/98uc//3mJZaZOnZrTTz89Xbt2zS677JKTTz45U6ZMqbx95MiR6d27d8aPH58DDjggHTp0yCGHHJK//vWvlcsMHDgw/fv3zx133JG99947O+20U/r06ZO33nqryraefvrp/OAHP8j//M//ZJ999sl1112X8vLyKsuMHz8+PXv2TPv27fPd7343d955Z5XbX3zxxRx99NHZZZdd0rlz5/Tv3z//+te/lrkPqjP+JHnuuedy9NFHZ9ddd83uu++eyy67LLNmzaq8vU+fPhkyZEiGDx+e73znO+nYsWNOOeWUfPDBB8vc9hfz+5lnnkmvXr3Svn37HHTQQfnjH/9YZXxfPu341VdfrfwdqY5PPvkk5557bjp37pxddtklJ510Ut57773K28vLyzN06NB07969cgy/+c1vqnXfAA2BuAOoBZ07d07jxo3zt7/9bYnbFi1alJNPPjnl5eUZPnx4hg8fnv/85z858cQTU15enlNOOSXdunXLJptsktGjR2fHHXdMksycOTMPPfRQhg0blvPPPz9rrrnmEvc9Z86cDBs2LP3798/QoUMzZcqUHHfccZk9e3a1xn3YYYfl0EMPTfPmzTN69Oh07959iWVGjx6d0047LTvttFOuv/76/PCHP8ytt96agQMHVlnuxhtvzGeffZZrr702Z5xxRh5++OH84he/WOa2X3jhhZx88snZfPPNc/3116dr16659NJLqyzz5ptv5oc//GFKSkoyYsSInH322XnkkUdyxhlnVC5zzjnn5N13382QIUMyatSorLHGGjnxxBMzY8aMpW73888/T58+ffLJJ5/k6quvzgknnLDEY/n3v/+dww47LO+8804uvfTSDBkyJFOnTs1RRx1VJVqmTJmSn//85znttNMycuTIzJs3L6effnqV8J04cWIefPDBXHjhhbn66qvzzjvvVNneM888k5/85CfZeOONc/3116dv37657bbbcsUVV1Qu88ADD+Sss87Kt771rfzyl7/M97///QwZMiQ333xzksVz5YQTTsj666+fUaNG5fLLL88rr7ySM888c5n7vzrjnzBhQo455pi0adMmw4cPT79+/TJ+/PiceOKJWbRoUeX93H///XnxxRdz5ZVX5tJLL82kSZMyZMiQ5W571qxZueCCC3L00UfnxhtvzDrrrJMBAwYs83lbUXPnzs0xxxyTsrKyXHTRRRk6dGg+/vjj/PCHP8ynn36aZPGcvf/++3PGGWfklltuyZ577plLL710qbEP0BA5LROgFjRu3DitW7fOxx9/vMRtn3zySaZMmZJ+/fplzz33TJK0a9cu48ePz+zZs/PNb34z6667bt5///0qp0OWl5fntNNOq1xnaSoqKnL11Vena9euSZItttgiPXv2zMMPP5zDDjvsK8e9wQYbZIMNNkijRo2WeipmeXl5RowYkYMPPjiDBg1Kkuyxxx5p2bJlBg0alOOPPz7bbbdd5X1de+21KSkpyR577JFnn302//d//5dzzjlnqdu++eabs9lmm1Wus9dee2XmzJlVjkiNGjUq3/jGN3LTTTeladOmSZLNNtssRx99dJ577rl861vfSllZWU477bTss88+SZKtt946t912W+bMmZPWrVsvsd2xY8fmP//5T+67775ssMEGSZK11147/fr1q1zm9ttvz9y5c3PrrbdWnl7buXPnfPe7381tt91WGWezZs3K7bffnp122qlyf51yyil57bXX0r59+8plbrzxxrRt2zZJ8sEHH2Tw4MH5z3/+k3XWWScjRoxIx44dM3z48CTJXnvtlbXXXjvnn39++vbtmw033DDXXnttevbsmUsuuaTyOSgpKcmoUaNy1FFH5a233sqMGTPSp0+fyqNd66yzTv7yl79k0aJFadRo6f9v96vGf91112WnnXbKiBEjKtfZeOONc/zxx+fJJ5+s3OeNGzfOjTfemGbNmiVJXnvttYwZM2ap2/zCggULcs455+Sggw5Kkqy33nrp1atXJk2alAMOOGC561bHgw8+mLfffjsPPfRQ5ftHu3btmr333jt33nlnTjvttJSVlaV9+/b5/ve/nyTp0qVLmjdvnjXWWONrbx+gLjhyB1DH1ltvvWy22Wa5+OKLc8EFF+T3v/99Ntpoo5x55plp2bLlctfdfPPNl3t7y5YtK8MuWRw2m2yyScrKylbK2P/5z39m+vTpOfDAA6tcf/DBBydZ/CmfX+jQoUNKSkoqL2+wwQbLPYL417/+NXvuuWeVdfbff/8qy0yaNCm77757GjVqlIULF2bhwoXZeeed06JFi8pPKN1tt93y85//PGeeeWbGjRuXpk2b5rzzzku7du2Wud1tttmmMuySZN99903jxo0rLz/33HPp0qVLlfdNrrvuuunatWuVUz6bNGlSGXFfPOYkVU4b3XDDDSvD7svLzJkzJy+99FL23nvvyse3cOHC7LXXXlm0aFEmTZqUt99+Ox9++GG6d+++xDKzZs3KSy+9lK222iqtW7fOSSedlMsuuywTJkzIzjvvnP79+y8z7L5q/LNmzcorr7yyxHP/xftKn3vuucrrtt1228qw++J+/nsfLMt//w+Fpe27r2PSpEnZdNNNs+mmm1bus+bNm6dTp075y1/+kmTx3HnqqafSp0+f3HHHHXnvvfcyYMCA7LbbbitlDAC1zZE7gFowb968fPrpp1l//fWXuK1Ro0a5/fbbM3LkyPzxj3/M/fffn+bNm+eII47Ieeedt9x/fH/Vh7Kst956S11n5syZK/4gluKL09e+vJ2WLVumadOmVd5T9+WjHSUlJcv9/rzPPvss66yzTpXrvvGNb1S5PGPGjIwePTqjR49eYv2PPvooSTJ8+PDccMMN+d3vfpeHH344paWlOeigg3LZZZelefPm1dpu48aNq+zrzz77LNtvv/0S66633np58803Ky83bdq0yvP3xc//fcril/fLfy/z2WefZdGiRbnmmmtyzTXXLPUxfnGa4llnnZWzzjprqcu0aNEid911V2644YY88MADufvuu9OqVauccMIJ+clPfrLEOtUZ/8yZM1NRUbHMOfZ1nvsv/Pfzs7R993XMmDEj//znPytPc/5vm222WZLkhBNOyBprrJH77rsvV155Za688sp06tQpV111Vb75zW+ulHEA1CZxB1ALnn/++SxcuDCdOnVa6u3t2rXLlVdemUWLFuWFF17Ivffem9tvvz0dO3asPC2tJj777LMlrvv444+zzTbbJFn8j+wv/2P5vz8M46t8cVrjJ598ssR258+fv9TTHlfkvr98v19+v1WLFi2y77775sgjj1xi/S8CrXXr1rnwwgtz4YUX5tVXX81vf/vb3Hbbbdlqq61ywgknLHW7X/5Ak4qKisqQTRafprm0U2w//vjjr/WYv2yttdZKkpx88snZd999l7i9bdu2leO65JJLKk+f/G8bb7xxksVHbUeMGJH58+enrKwsd9xxR4YNG5bOnTunY8eOKzy2li1bpqSkZInnKFn5+2Fpvu7cbdmyZbbbbrsq7138when+DZu3DjHHXdcjjvuuLz//vt5/PHHM3LkyFx22WWV72cEaMiclgmwklVUVOSmm25K69atlzitMFn8/qM99tgjL7/8cho1apRdd901V1xxRZo0aZL3338/SZZ79G55pk+fnpdffrny8ssvv5ypU6emc+fOSRbHwyeffFLlH8lfPmVzedvefPPNs84661R+CugXHnnkkSSLv/evprp06ZI//elPVT58ZMKECVWW6dSpU/75z3+mffv26dChQzp06JB27drlmmuuyRtvvJHp06ene/fu+cMf/pAk2X777XPeeedlww03zLRp05a53TfeeKPKJ18+88wzmT9/fpXtTpo0qcqX0E+fPj3PPPPM13rMX9aiRYtst912ee+99yofX4cOHVJaWpprr702//73v7PFFlukdevW+eCDD6osM2PGjFx33XX5/PPP83//93/p2rVrpk+fnqZNm6Zr1665+OKLk6Ryjq2otdZaK9tvv/0Sz/2f//znzJw5c6Xuh6Vp0aJF5s6dW+V/YKzI6ca77rprpk6dmo022qhyn7Vv3z633357nnzyySTJj3/848oPftlwww1zzDHH5Lvf/e4y5w5AQ+PIHcDX8Nlnn+WFF15IsvhLzD/44IPce++9ee655zJs2LC0aNFiiXW22mqrrLXWWjnvvPNy2mmnZe21186DDz6YkpKSyk+nbNWqVf7973/n6aefrvIeqK/StGnTnHnmmTn77LOzYMGCDBs2LNttt13lB1LstddeufPOO/PTn/40Bx10UP7yl7/k8ccfr3IfrVq1ypw5c/L4448vcWSocePGOe2003L55Zdn7bXXzr777pt//OMfGTlyZA488MDKI4Q1cdJJJ+WQQw7JqaeemqOOOir/+Mc/cvfdd1dZ5pRTTskRRxyR008/PYccckjmz5+fUaNGZdq0adlhhx2y7rrrZtNNN83gwYMze/bstGvXLk8++WTef//97Lfffkvd7ve///3ceuutOemkkzJgwIDMnTs3w4cPT2lpaeUyxx13XB544IH8+Mc/zsknn5wk+cUvfpGmTZvm2GOPrfFjXpr+/fvn1FNPTYsWLbLffvvlP//5T0aMGJFGjRplm222SZMmTdKvX79cddVVSRZ/KMjUqVNzzTXXZLPNNsvGG2+cli1bpqKiIqeddlp+8pOfpLS0NHfccUdatWqVLl261Hhs/fr1yymnnJIzzjgjvXv3zrRp03Lttddml112yV577bWydsFS7bnnnhkyZEguvPDCHH300Xnttdfy61//utrrH3roobnzzjvz4x//OCeccEJat26d0aNH5w9/+EP+v//v/0uyOOJ/8YtfpE2bNunQoUPeeuutPProoyv9OQaoLeIO4Gv461//mh/84AdJFh/xWnvttbPzzjvnf//3f5f5IQxNmjTJr371q/zsZz/LpZdeWvmdcjfeeGO22mqrJMkPfvCD/OlPf8qJJ56YoUOHVns8G220UY477rj89Kc/zaxZs9KtW7dcfPHFlaed7bXXXhkwYEDuuuuuPPjgg+natWuuuuqqKu/DOvjgg/Pggw/mjDPOyOmnn75E4P3whz9M8+bNc+utt+bee+9N27Zt86Mf/SinnHLKCu27L9t6661z6623ZujQoenXr18233zzXHLJJVU+XbN9+/a54447MmLEiPTv3z/NmjXLrrvumqFDh1a+v/Haa6/N0KFDM2zYsMyYMSObb755hg0blt13332p223WrFnuuOOOXH755Rk4cGBatWqVAQMG5Oqrr65cpl27drn77rtz9dVXZ+DAgWncuHG6dOmS4cOHV/kglpVh3333zahRo3LDDTdk7NixadGiRXbfffecffbZle9l++I5uP3223PrrbemdevWOfDAAzNgwICUlJSkdevWufnmm3PNNdfk3HPPzYIFC7LTTjvltttu+8r3bS7PPvvskxtuuCE33HBDTjnllLRu3To9evTIgAEDqnwATW3Ycsstc8UVV+QXv/hFfvKTn6Rjx475+c9/nsMPP7xa67do0SJ33313hg4dmksvvTTz58/P1ltvnVGjRqVbt25JFv8PhkWLFuU3v/lNRowYkTZt2uTYY4/NaaedVpsPDWClKamozjucAQAAaNC85w4AAKAAxB0AAEABiDsAAIACEHcAAAAFsMp8WuaiRYsya9aslJaWpqSkpL6HAwAAUKcqKiqyYMGCrLXWWkv9XtpVJu5mzZqV119/vb6HAQAAUK+22WabtGzZconrV5m4++LLZLfZZpvK72uCL0yePHmFvugZ6oJ5SUNkXtIQmZc0RA1xXs6fPz+vv/56ZRt92SoTd1+citm0adM0a9asnkdDQ2Re0BCZlzRE5iUNkXlJQ9RQ5+Wy3qbmA1UAAAAKQNwBAAAUgLgDAAAoAHEHAABQAOIOAACgAMQdAABAAYg7AACAAhB3AAAABSDuAAAACkDcAQAAFIC4AwAAKABxBwAAUADiDgAAoADEHQAAQAGIOwAAgAIQdwAAAAUg7gAAAApA3AEAABSAuAMAACiAWo+7zz//PD169MjUqVOTJH/7299y+OGH5+CDD86ZZ56Z+fPn1/YQAAAACq9W4+7FF1/MkUcemSlTpiRZHHr9+vXLZZddlocffjhJct9999XmEAAAAFYLtRp3Y8aMyaBBg9K2bdskydNPP52dd9452223XZLkoosuyn777VebQwAAAFgtNKnNOx88eHCVy++8807WXHPNnHrqqXn33Xez2267ZeDAgbU5BAAAgNVCrcbdl5WXl+epp57K6NGjs+GGG+bCCy/MTTfdlH79+lX7PiZPnlyLI2RVVlZWVt9DgCWYlzRE5iUNkXlJbdpu+x2z1prNV3idVW1e1mncfeMb30jHjh2zySabJEm+973v5a677lqh+2jfvn2aNWtWG8NjFVZWVpZOnTrV9zCgCvOShsi8pCEyL6kLPc8at0LLP3RNrwY3L+fNm7fcg111+lUIe+yxR15++eVMmzYtSfKnP/0pO+64Y10OAQAAoJDq9Mhdu3btctlll+Wkk07KvHnzsv322+e8886ryyEAAAAUUp3E3RNPPFH5c/fu3dO9e/e62CwAAMBqo05PywQAAKB2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Go17j7//PP06NEjU6dOrXL93XffnT59+tTmpgEAAFYrtRZ3L774Yo488shMmTKlyvVvvvlmbrzxxtraLAAAwGqp1uJuzJgxGTRoUNq2bVt53fz583PJJZfk9NNPr63NAgAArJaa1NYdDx48eInrrrnmmhxyyCHZeOONa3y/kydP/jrDosDKysrqewiwBPOShsi8pCEyL6lNnTp1qtF6q9q8rLW4+7Knn34606ZNy/nnn59JkybV+H7at2+fZs2arcSRUQRlZWU1/qWF2mJe0hCZlzRE5iUNVUObl/PmzVvuwa46i7vx48fnjTfeSK9evTJ79ux8/PHHOeOMMzJixIi6GgIAAEBh1VncDRkypPLnSZMm5frrrxd2AAAAK4nvuQMAACiAWj9y98QTTyxxXZcuXdKlS5fa3jQAAMBqw5E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HUetx9/vnn6dGjR6ZOnZokGT16dHr06JGePXvm/PPPz/z582t7CAAAAIVXq3H34osv5sgjj8yUKVOSJG+//XZuueWW3HPPPfntb3+bRYsW5de//nVtDgEAAGC1UKtxN2bMmAwaNCht27ZNkjRt2jSXXnppWrRokZKSkmyzzTZ5//33a3MIAAAAq4UmtXnngwcPrnJ5o402ykYbbZQkmT59eu6+++4MGTJkhe5z8uTJK218FEtZWVl9DwGWYF7SEJmXNETmJbWpU6dONVpvVZuXtRp3y/LBBx/k+OOPzyGHHJIuXbqs0Lrt27dPs2bNamlkrKrKyspq/EsLtcW8pCEyL2mIzEsaqoY2L+fNm7fcg111/mmZb731Vo488sj8z//8T0499dS63jwAAEAh1emRu88//zx9+/bNgAED0qtXr7rcNAAAQKHV6ZG7++67Lx9//HFuvfXW9OrVK7169cp1111Xl0MAAAAopDo5cvfEE08kSY477rgcd9xxdbFJAACA1Uqdv+cOAACAlU/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GIOwAAgAKo9bj7/PPP06NHj0ydOjVJMnHixPTs2TP7779/hg8fXtubBwAAWC3Uaty9+OKLOfLIIzNlypQkydy5c3PBBRdk1KhReeSRRzJ58uRMmDChNocAAACwWqjVuBszZkwGDRqUtm3bJkleeumlbLrpptlkk03SpEmT9OzZM48++mhtDgEAAGC10KQ273zw4MFVLn/44Ydp06ZN5eW2bdvmgw8+qM0hAAAArBZqNe6+rKKiYonrSkpKVug+Jk+evLKGQ8GUlZXV9xBgCeYlDZF5SUNkXlKbOnXqVKP1VrV5Wadxt/766+fjjz+uvPzhhx9WnrJZXe3bt0+zZs1W9tBYxZWVldX4lxZqi3lJQ2Re0hCZlzRUDW1ezps3b7kHu+r0qxA6duyYt99+O++8807Ky8szfvz47LXXXnU5BAAAgEKq0yN3zZo1y1VXXZV+/fpl3rx56datWw488MC6HAIAAEAh1UncPfHEE5U/d+3aNb/97W/rYrMAAACrjTo9LRMAAIDaIe4AAAAKQNwBAAAUgLgDAAAoAHEHAABQAOIOAACgAMQdAABAAYg7AACAAhB3AAAABSDuAAAACkDcAQAAFIC4AwAAKABxBwAAUADiDgAAoADEHQAAQAGIOwAAgAIQdwAAAAUg7gAAAApA3AEAABSAuAMAACgAcQcAAFAA1Yq7jz76KCeccEIOOOCAfPzxx+nbt28+/PDD2h4bAAAA1VStuPvpT3+a7373u2nWrFnWXnvtbLfddrnoootqe2wAAABUU7Xi7l//+lcOP/zwNGrUKKWlpTnnnHMybdq02h4bAAAA1VStuCspKcmiRYsqL3/++edVLgMAAFC/mlRnof333z9nn312Zs6cmXvuuSf33ntvvve979X22AAAAKimasXdSSedlAcffDCLFi3KxIkTc8QRR+TQQw+t7bEBAABQTdWKu4ULF6ZRo0YZMWJEPvroozz88MOpqKhISUlJbY8PAACAaqjWe+4uvfTSPPnkk4tXaNQoZWVlufLKK2tzXAAAAKyAah25e+GFFzJ+/PgkyXrrrZfrrrsuvXr1qtWBAQAAUH3VOnK3YMGCzJ8/v/LywoULa21AAAAArLhqHbnr3r17+vbtm169eqWkpCTjx49Pt27dantsAAAAVFO14u7cc8/N3XffnT/+8Y9p0qRJ9ttvvxxxxBG1PTYAAACqqVpx17hx4xxzzDE55phjans8AAAA1EC14u6RRx7JsGHD8umnn6aioqLy+r/+9a+1NjAAAACqr1pxd91112XgwIHZYYcdfLcdAABAA1StuGvVqlX233//2h4LAAAANVStr0Lo2LFjJkyYUNtjAQAAoIaqdeRuwoQJueuuu1JaWprS0tJUVFSkpKTEe+4AAAAaiGrF3e23317LwwAAAODrqNZpmRtttFH+/ve/Z8yYMVl33XXzt7/9LRtttFFtjw0AAIBqqlbc3XTTTfnNb36TRx99NHPnzs3111+fG264obbHBgAAQDVVK+4efvjh/OpXv8oaa6yRddZZJ2PGjMn48eNre2wAAABUU7XirkmTJmnatGnl5VatWqVJk2q9XQ8AAIA6UK1Ca9euXZ588smUlJRk/vz5ueWWW7znDgAAoAGpVtxdfPHFOffcc/OPf/wjO++8czp27Jhhw4bV9tgAAACopmrF3frrr5877rgjc+bMSXl5eVq0aFHb4wIAAGAFVCvubrvttqVe/6Mf/WilDgYAAICaqVbcvf7665U/z58/P2VlZenSpUutDQoAAIAVU624GzJkSJXL06dPz7nnnlsrAwIAAGDFVeurEL5s3XXXzb/+9a+VPRYAAABqaIXfc1dRUZHJkydnvfXWq7VBAQAAsGJW+D13yeLvvXNaJgAAQMNRo/fcAQAA0LBUK+769OmTkpKSZd7+v//7vyttQAAAAKy4asVd+/bt89Zbb+Xwww9PaWlpxo0bl4ULF+bggw+u7fEBAABQDdWKu7/+9a/59a9/ncaNGydJ9txzzxx++OE54IADarTRcePG5aabbkqS7LXXXjnvvPNqdD8AAAAsVq2vQpg+fXrmz59feXnWrFmZO3dujTY4Z86cDB48OHfeeWfGjRuX559/PhMnTqzRfQEAALBYtY7c9ejRI4cffnj222+/VFRU5He/+12OOeaYGm2wvLw8ixYtypw5c7Lmmmtm4cKFadasWY3uCwAAgMVKKioqKqqz4GOPPZa//OUvadasWbp3757OnTvXeKN33nlnrr766jRv3jydO3fOyJEjl/uBLUkyb968TJ48ucbbBAAAVk+dOnVKz7PGrdA6D13TK2VlZbU0oq+nffv2Sz1AVq0jd0my/vrrZ+utt07v3r3z8ssv13ggr732Wu6///786U9/SsuWLXP22WfnlltuyfHHH1+t9Zf1QFi9lZWVpVOnTvU9DKjCvKQhMi9piMxLGqqGNi+/6oDXct9zt2DBgiTJ/fffn/PPPz8333xzZs6cmVNOOSVjxoyp0YCeeuqpdO3aNeutt16aNm2a3r1759lnn63RfQEAALDYcuPusMMOy1tvvZW77roro0ePTosWLbLeeutl7NixueOOO2q0we222y4TJ07M7NmzU1FRkSeeeCIdOnSo0X0BAACw2HJPyzzssMNy3XXXpVGjRmnRokXl9e3atav8WoQVtccee+SVV15J7969U1pamg4dOuSEE06o0X0BAACw2HLj7uijj87RRx+dvn375tVXX6380JPf/va3WXvttWu80RNOOEHQAQAArETV+kCVCy64IKeffnrefffd7LHHHmnWrFlGjRpV22MDAACgmqoVd3Pnzs24ceMyZcqUlJeXZ/PNN09paWltjw0AAIBqWu4Hqnzh7LPPTuPGjbPllltmm222EXYAAAANTLXibtttt81DDz2U999/PzNmzKj8DwAAgIahWqdl/vGPf8yjjz5a5bqSkpK8+uqrtTIoAAAAVky14u7vf/97bY8DAACAr2G5p2VefPHFlT9Pnz691gcDAABAzSw37iZPnlz5c9++fWt9MAAAANTMcuOuoqJiqT8DAADQsFTr0zKTxR+gAgAAQMO03A9UWbRoUT799NNUVFSkvLy88ucvtG7durbHBwAAQDUsN+5ef/31fPvb364Mui5dulTe5qsQAAAAGo7lxt1rr71WV+MAAADga6j2e+4AAABouMQdAABAAYg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qJe4e+KJJ9K7d+8ceOCBueKKK+pjCAAAAIVS53H33nvvZdCgQRk1alQeeuihvPLKK5kwYUJdDwMAAKBQmtT1Bh977LEcdNBB2WCDDZIkw4cPT7Nmzep6GAAAAIVS53H3zjvvpLS0NH379s1HH32UvffeO2eccUa11588eXLtDY5VWllZWX0PAZZgXtIQmZc0ROYltalTp041Wm9Vm5d1Hnfl5eV5/vnnc+edd2bNNdfMKaeckgceeCC9e/eu1vrt27d3pI8llJWV1fiXFmqLeUlDZF7SEJmXNFQNbV7OmzdvuQe76vw9d9/4xjfStWvXrLvuumnevHn23XffvPTSS3U9DAAAgEKp87jbe++989RTT+Wzzz5LeXl5/vznP2fHHXes62EAAAAUSp2fltmxY8ccf/zxOeqoo7JgwYJ85zvfySGHHFLXwwAAACiUOo+7JDn00ENz6KGH1semAQAACqlevsQcAACAlUvcAQAAFIC4AwAAKABxBwAAUADiDgAAoADEHQAAQAGIOwAAgAIQdwAAAAUg7gAAAApA3AEAABSAuAMAACgAcQcAAFAA4g4AAKAAxB0AAEABiDsAAIACEHcAAAAFIO4AAAAKQNwBAAAUgLgDAAAoAHEHAABQAOIOAACgAMQdAABAAYg7AACAAhB3AAAABSDuAAAACkDcAQAAFIC4A2rV/AXldboei9Vk/9nnALBqa1LfAwCKrWlp4/Q8a9wKr/fQNb1qYTSrj5rsd/scAFZtjtwBAAAUgLgDAAAoAHEHAABQAOIOAACgAMQdAABAAYg7AACAAhB3AAAABSDuAAAACkDcAQAAFIC4AwAAKABxBwAAUADiDgAAoADEHQAAQAGIOwAAgAIQdwAAAAUg7gAAAApA3AEAABSAuAMAACgAcQcAAFAA4g4AAKAAxB0AAEABiDsAAIACEHcAAAAFIO4AAAAKQNwBAAAUgLgDAAAoAHEHAABQAPUadz/72c8ycODA+hwCAABAIdRb3D3zzDN54IEH6mvzAAAAhVIvcTdjxowMHz48J510Un1sHgAAoHDqJe4uueSSDBgwIK1ataqPzQMAABROk7re4L333pt27dqla9euGTt27AqvP3ny5FoYFUVQVlZW30OoF9ttv2PWWrP5Cq83b/7CNGu6Yi8Bs2bPzWuvvrxC63Tq1GmFlv9vRXhO6+sx1HS/N+R9XtO5XpN5W3QN+XmmmL7q93dZr1l+f1lZivh3cWnqPO4eeeSRfPTRR+nVq1c+/fTTzJ49O1deeWUuuOCCaq3fvn37NGvWrJZHyaqmrKzsa0XEqq7nWeNWeJ2Hrum1wus9dE2vOt3Pq/pzuirOy4Y+3prO9Yb+uOrSqjgvKQa/v6yKGtr8mzdv3nIPdtV53N12222VP48dOzbPPvtstcMOAACApfM9dwAAAAVQ50fu/lvv3r3Tu3fv+hwCAABAIThyBwAAUADiDgAAoADEHQAAQAGIOwAAgAIQdwAAAAUg7gAAAApA3AEAABSAuAMAACgAcQcAAFAA4g4AAKAAxB0AAEABiDsAAIACEHcAAAAFIO4AAAAKQNwBAAAUgLgDAAAoAHEHAABQAOIOAACgAMQdAABAAYg7AACAAhB3AAAABSDuAAAACkDcAQAAFIC4AwAAKABxBwAAUADiDgAAoADEHQAAQAGIO5Zp/oLyOlkHAKgf/tZDsTSp7wHQcDUtbZyeZ41boXUeuqZXLY0GAFjZ/K2HYnHkDgAAoADEHQAAQAGIOwAAgAIQdwAAAAUg7gAAAApA3AEAABSAuAMAACgAcQcAAFAA4g4AAKAAxB0AAEABiDsAAIACEHcAAAAFIO4AAAAKQNwBAAAUgLgDAAAoAHEHAABQAOIOAACgAMQdAABAAYg7AACAAhB3AAAABSDuAAAACkDcAQAAFIC4AwAAKABxBwAAUADiDgAAoADEHQAAQAGIOwAAgAJoUh8bvf766/O73/0uSdKtW7ece+659TEMAACAwqjzI3cTJ07MU089lQceeCAPPvhgXn755Tz22GN1PQwAAIBCqfMjd23atMnAgQPTtGnTJMmWW26Z999/v66HAQAAUCh1Hndbb7115c9TpkzJI488knvuuaeuhwEAAFAo9fKeuyR54403cuKJJ+a8887LZpttVu31Jk+eXHuDqqHttt8xa63ZfIXWmTV7bl579eVaGtHK0alTpxqtV1ZWtpJH0rC3W99q+jzV1Iru568zviI8p/X1GFa139/qWN3n0sq0IvujqH/jWKwmv1fzF5SnaWnjWhjN0vn9rTm/v/9PEf8uLk29xF1ZWVn69++fCy64IAcffPAKrdu+ffs0a9aslkZWcz3PGrdCyz90Ta86/0d5XamPx1VWVlbY/dnQ1OV+XtWf01VxXq5q462uoj6umqjJvPQ3jv/WtLRxjeZETZlLX4/f36+noe2LefPmLfdgV53H3bRp03Lqqadm+PDh6dq1a11vHgAAoJDqPO5uueWWzJs3L1dddVXldUcccUSOPPLIuh4KAABAYdR53F100UW56KKL6nqzAAAAhVbn33MHAADAyifuAAAACkDcAQAAFIC4AwAAKABxBwAAUADiDgAAoADEHQAAQAGIOwAAgAIQdwAAAAUg7gAAAApA3AEAABSAuAMAACgAcQcAAFAA4g4AAKAAxB0AAEABiDsAAIACEHcAAAAFIO4AAAAKQNwBAAAUgLgDAAAoAHEHAABQAOIOAACgAMQdAABAAYg7AACAAhB3AAAABSDuAAAACkDcAQAAFIC4g68wf0F5na4HAAA10aS+BwANXdPSxul51rgVXu+ha3rVwmgAAGDpHLkDAAAoAHEHAABQAOIOAACgAMQdAABAAYg7AACAAhB3AAAABSDuAAAACkDcAQAAFIC4AwAAKABxBwAAUADiDgAAoADEHQAAQAGIOwAAgAIQdwAAAAUg7gAAAApA3AEAABSAuAMAACgAcQcAAFAA4g4AAKAAxB0AAEABiDsAAIACEHcAAAAFIO4AAAAKQNwBAAAUgLgDAAAoAHEHAABQAOIOAACgAOol7h566KEcdNBB2W+//XL33XfXxxAAAAAKpUldb/CDDz7I8OHDM3bs2DRt2jRHHHFEunTpkq222qquhwIAAFAYdR53EydOzLe//e20bt06SXLAAQfk0UcfzWmnnbbc9SoqKpIk8+fPr+0h1kjrtRqv0PLz5s2rpZGsXKvS46rNba/ofkjqdl/UdHx19fw29P1Xm+rzcaxKv7/VtTrPpZVpRfdJEecS/09Nnt+6WOeL9fh6/P7+P0XYF1+00Bdt9GUlFcu6pZbceOONmT17dgYMGJAkuffee/PSSy/l8ssvX+56M2fOzOuvv14XQwQAAGiwttlmm7Rs2XKJ6+v8yN3SWrKkpOQr11trrbWyzTbbpLS0tFrLAwAAFElFRUUWLFiQtdZaa6m313ncrb/++nn++ecrL3/44Ydp27btV67XqFGjpdYpAADA6qJ58+bLvK3OPy1z9913zzPPPJPp06dnzpw5+cMf/pC99tqrrocBAABQKPVy5G7AgAE55phjsmDBghx66KHZaaed6noYAAAAhVLnH6gCAADAylcvX2IOAADAyiXuAAAACkDcAQAAFIC4AwAAKABxxyrn+uuvz8EHH5yDDz44Q4cOTZJMnDgxPXv2zP7775/hw4fX8whZnf3sZz/LwIEDkySvvvpqDjnkkBxwwAG58MILs3DhwnoeHaubJ554Ir17986BBx6YK664IonXS+rfuHHjKv+O/+xnP0vi9ZL68/nnn6dHjx6ZOnVqkmW/Rq4qc1TcsUqZOHFinnrqqTzwwAN58MEH8/LLL2f8+PG54IILMmrUqDzyyCOZPHlyJkyYUN9DZTX0zDPP5IEHHqi8fM455+Tiiy/O73//+1RUVGTMmDH1ODpWN++9914GDRqUUaNG5aGHHsorr7ySCRMmeL2kXs2ZMyeDBw/OnXfemXHjxuX555/PxIkTvV5SL1588cUceeSRmTJlSpJk7ty5y3yNXFXmqLhjldKmTZsMHDgwTZs2TWlpabbccstMmTIlm266aTbZZJM0adIkPXv2zKOPPlrfQ2U1M2PGjAwfPjwnnXRSkuRf//pX5s6dm5133jlJ0rt3b/OSOvXYY4/loIMOygYbbJDS0tIMHz48a6yxhtdL6lV5eXkWLVqUOXPmZOHChVm4cGGaNGni9ZJ6MWbMmAwaNCht27ZNkrz00ktLfY1clf6m1/mXmMPXsfXWW1f+PGXKlDzyyCPp06dP2rRpU3l927Zt88EHH9TH8FiNXXLJJRkwYECmTZuWJPnwww+rzMs2bdqYl9Spd955J6Wlpenbt28++uij7L333tl66629XlKvWrRokdNPPz3f+9730rx583Tu3DmlpaVeL6kXgwcPrnL5y3+7v3iNXJX+pjtyxyrpjTfeyI9//OOcd955+eY3v7nE7SUlJfUwKlZX9957b9q1a5euXbtWXldRUbHEcuYldam8vDzPPPNMrr766owZMyZ///vfK99T8t/MS+rSa6+9lvvvvz9/+tOf8tRTT6VRo0Z5+umnl1jOvKQ+LOtv96r0N92RO1Y5ZWVl6d+/fy644IIcfPDBefbZZ/Pxxx9X3v7hhx9WHl6HuvDII4/ko48+Sq9evfLpp59m9uzZKSkpqTIvP/roI/OSOvWNb3wjXbt2zbrrrpsk2XffffPoo4+mcePGlct4vaSuPfXUU+natWvWW2+9JItPb7vlllu8XtIgrL/++kv9N+WXr2/Ic9SRO1Yp06ZNy6mnnpphw4bl4IMPTpJ07Ngxb7/9dt55552Ul5dn/Pjx2Wuvvep5pKxObrvttowfPz7jxo1L//79s88++2TIkCFp1qxZysrKkiQPPvigeUmd2nvvvfPUU0/ls88+S3l5ef785z/nwAMP9HpJvdpuu+0yceLEzJ49OxUVFXniiSfSuXNnr5c0CMv6N+VGG220ysxRR+5Ypdxyyy2ZN29errrqqsrrjjjiiFx11VXp169f5s2bl27duuXAAw+sx1HCYsOGDctFF12UWbNmZYcddsgxxxxT30NiNdKxY8ccf/zxOeqoo7JgwYJ85zvfyZFHHpktttjC6yX1Zo899sgrr7yS3r17p7S0NB06dMgJJ5yQ/fbbz+sl9a5Zs2bL/DflqvI3vaRiaSeRAgAAsEpxWiYAAEABiDsAAIACEHcAAAAFIO4AAAAKQNwBAAAUgK9CAGCVMHXq1Oy3337ZZpttKq+rqKjIMccck0MPPbQeR7Z0L730Uu67775cdtll9T0UAFYT4g6AVUbz5s0zbty4yssffPBBevTokfbt22e77barx5Et6c0338wHH3xQ38MAYDUi7gBYZa2//vrZdNNNM2XKlPzxj3/Mww8/nMaNG2fzzTfPxRdfnDZt2qRPnz45+uijK7+I9r8vt2/fPvvuu29ee+21DBs2LIsWLcoVV1yROXPmpLS0NOeee266du2at956K4MHD86MGTNSXl6ePn365NBDD82kSZMyfPjwbLLJJnnjjTcyf/78XHLJJdl0003z85//PDNnzsz555+fwYMH58orr8yLL76YWbNmpaKiIldccUU6deqU6dOn5/zzz8+7776b1q1bp02bNtl6663Tr1+/ZW4XAJZG3AGwyvrb3/6Wd999N2+99Vb+/Oc/57777suaa66ZkSNHZuDAgbnllluWu/6CBQuy995757rrrqv8+Yorrkj37t0zefLknH/++bn//vvTv3//DB06NDvuuGNmzpyZH/zgB9lqq62SLD79ctCgQdl+++1z66235vrrr89dd92V/v375/e//32GDBmSv/3tb/nwww8zevToNGrUKDfddFN+9atfpVOnTrniiiuy1VZb5cYbb8yHH36Y3r17Z+utt87ChQuXud2dd965DvYuAKsacQfAKmPu3Lnp1atXkqS8vDzrrLNOrr766owdOza9e/fOmmuumSQ55phj8stf/jLz58//yvvcbbfdkiSvv/56GjVqlO7duydJ2rdvn4ceeihvvvlm3n333VxwwQVVxvHKK69kyy23zIYbbpjtt98+SbLDDjvkgQceWGIbu+yyS9Zee+3cc889ee+99zJp0qSstdZaSZIJEyZUrtO2bdvKI4xTpkxZ5nbFHQBLI+4AWGV8+T13X7j//vurXF60aFEWLlxYebmioqLy5wULFlRZ9osgbNy4cUpKSqrc9vrrr6eioiKtWrWqst2PP/44LVu2zAsvvJDmzZtXXl9SUlJlW1948sknM3jw4PzoRz/Kvvvumy222CK//e1vkyRNmjSpsk6jRos/yLq8vHyZ2wWApfFVCACs8vbYY4+MHTs2s2fPTpLceeed+da3vpWmTZtm3XXXzeTJk5Mk7777bv7xj38s9T622GKLlJSU5Omnn06SvPzyyzn22GOz+eabp1mzZpWRNW3atPTo0aPyPpelcePGlYH59NNPZ++9985RRx2VDh065PHHH095eXmSpFu3brnvvvuSJP/5z3/y+OOPp6SkpMbbBWD15cgdAKu8Qw89NNOmTcthhx2WRYsWZdNNN82wYcOSJCeffHIGDhyYCRMmZIsttqg8DfPLmjZtmpEjR+bKK6/M0KFDU1pampEjR6Zp06YZNWpUBg8enJtvvjkLFy7M6aefnk6dOmXSpEnLHNMuu+ySESNG5NRTT82ZZ56Zs88+Oz179kzjxo2z22675Q9/+EMWLVqU888/PxdddFF69uyZ1q1bZ8MNN0zz5s2Xu10AWJqSiqWdPwIA1Im77747O+ywQ3bZZZfMnz8/Rx11VPr165du3brV99AAWMU4cgcA9WirrbbK5ZdfnkWLFmXBggU58MADhR0ANeLIHQAAQAH4QBUAAIACEHcAAAAFIO4AAAAKQNwBAAAUgLgDAAAoAHEHAABQAP8/0Q/wsoVW45M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Google Shape;1129;p50"/>
          <p:cNvPicPr preferRelativeResize="0"/>
          <p:nvPr/>
        </p:nvPicPr>
        <p:blipFill>
          <a:blip r:embed="rId3">
            <a:alphaModFix/>
          </a:blip>
          <a:stretch>
            <a:fillRect/>
          </a:stretch>
        </p:blipFill>
        <p:spPr>
          <a:xfrm>
            <a:off x="-73770" y="1178988"/>
            <a:ext cx="988169" cy="1715818"/>
          </a:xfrm>
          <a:prstGeom prst="rect">
            <a:avLst/>
          </a:prstGeom>
          <a:noFill/>
          <a:ln>
            <a:noFill/>
          </a:ln>
        </p:spPr>
      </p:pic>
      <p:pic>
        <p:nvPicPr>
          <p:cNvPr id="12" name="Google Shape;726;p35"/>
          <p:cNvPicPr preferRelativeResize="0"/>
          <p:nvPr/>
        </p:nvPicPr>
        <p:blipFill>
          <a:blip r:embed="rId4">
            <a:alphaModFix/>
          </a:blip>
          <a:stretch>
            <a:fillRect/>
          </a:stretch>
        </p:blipFill>
        <p:spPr>
          <a:xfrm>
            <a:off x="6652710" y="366513"/>
            <a:ext cx="2197525" cy="1983300"/>
          </a:xfrm>
          <a:prstGeom prst="rect">
            <a:avLst/>
          </a:prstGeom>
          <a:noFill/>
          <a:ln>
            <a:noFill/>
          </a:ln>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7970" y="7937"/>
            <a:ext cx="5456030" cy="5143500"/>
          </a:xfrm>
          <a:prstGeom prst="rect">
            <a:avLst/>
          </a:prstGeom>
        </p:spPr>
      </p:pic>
    </p:spTree>
    <p:extLst>
      <p:ext uri="{BB962C8B-B14F-4D97-AF65-F5344CB8AC3E}">
        <p14:creationId xmlns:p14="http://schemas.microsoft.com/office/powerpoint/2010/main" val="3181290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8"/>
          <p:cNvSpPr/>
          <p:nvPr/>
        </p:nvSpPr>
        <p:spPr>
          <a:xfrm>
            <a:off x="6779234" y="-336621"/>
            <a:ext cx="2879400" cy="28794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8"/>
          <p:cNvSpPr txBox="1">
            <a:spLocks noGrp="1"/>
          </p:cNvSpPr>
          <p:nvPr>
            <p:ph type="ctrTitle"/>
          </p:nvPr>
        </p:nvSpPr>
        <p:spPr>
          <a:xfrm>
            <a:off x="258291" y="366513"/>
            <a:ext cx="5715635"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HK" smtClean="0"/>
              <a:t>Analyse Bivari</a:t>
            </a:r>
            <a:r>
              <a:rPr lang="fr-FR" smtClean="0"/>
              <a:t>é</a:t>
            </a:r>
            <a:r>
              <a:rPr lang="en-HK" smtClean="0"/>
              <a:t>e </a:t>
            </a:r>
            <a:endParaRPr/>
          </a:p>
        </p:txBody>
      </p:sp>
      <p:cxnSp>
        <p:nvCxnSpPr>
          <p:cNvPr id="219" name="Google Shape;219;p28"/>
          <p:cNvCxnSpPr/>
          <p:nvPr/>
        </p:nvCxnSpPr>
        <p:spPr>
          <a:xfrm>
            <a:off x="3271687" y="733962"/>
            <a:ext cx="5872313" cy="48654"/>
          </a:xfrm>
          <a:prstGeom prst="straightConnector1">
            <a:avLst/>
          </a:prstGeom>
          <a:noFill/>
          <a:ln w="76200" cap="flat" cmpd="sng">
            <a:solidFill>
              <a:schemeClr val="accent1"/>
            </a:solidFill>
            <a:prstDash val="solid"/>
            <a:round/>
            <a:headEnd type="none" w="med" len="med"/>
            <a:tailEnd type="none" w="med" len="med"/>
          </a:ln>
        </p:spPr>
      </p:cxnSp>
      <p:sp>
        <p:nvSpPr>
          <p:cNvPr id="3" name="AutoShape 2" descr="data:image/png;base64,iVBORw0KGgoAAAANSUhEUgAAA3cAAAJhCAYAAADiy0kkAAAAOXRFWHRTb2Z0d2FyZQBNYXRwbG90bGliIHZlcnNpb24zLjQuMSwgaHR0cHM6Ly9tYXRwbG90bGliLm9yZy/Z1A+gAAAACXBIWXMAAAsTAAALEwEAmpwYAAA780lEQVR4nO3deZiVdeH//9cAA6iAqIHikvsOomIQpoKaSwo/+uCSS6iFuYPiiiumIoYoGEpprh+1BBUl0SzN5JNiqFNquOSSqCS5EYrsDPP7g8v5NrI4jMzCzeNxXV7XnHPu+9zvc5/3nOHpfZ9zSioqKioCAADAKq1RfQ8AAACAr0/cAQAAFIC4AwAAKABxBwAAUADiDgAAoADEHUADVZ8fZuyDlAFg1SPuAGqoT58+2XbbbSv/22GHHdKlS5ccf/zxeeaZZ6osO3bs2Gy77baZPn16te77+eefT//+/b9yuW233Ta33HJLkmTkyJHZZZddVvyBfMkbb7yRY489tvLypEmTsu222+bvf//7177vFVWf2/7vfVtfHnvssWy77ba5//7763Ucq4qBAwemR48elZcbwnMIUJea1PcAAFZlu+66a84777wkycKFC/Phhx/mnnvuyY9+9KMMGzas8h+a3bt3z+jRo9OqVatq3e99992Xt99++yuXGz16dDbccMOaP4ClePTRR6vE1I477pjRo0dnyy23XKnb4av98pe/zA9/+MMccsgh9T0UAFYB4g7ga2jVqlV23nnnKtcdeOCBOfbYY3PppZdmzz33zNprr511110366677krf/pe3XRtatGhRJ9uhqkWLFmXo0KHZdNNN63soAKwinJYJsJI1atQop5xySmbOnJlHH300yZKnZf7zn//M8ccfn9122y277rpr+vbtm9deey3J4lPLHnjggbzxxhvZdtttM2nSpIwdOzZdunTJzTffnC5duqRbt26ZPXv2Uk87e/DBB7P33nunY8eOOfHEE/POO+9U3vbl09aS5PHHH8+2226bqVOnZuTIkbn++usr73vs2LFLPTXyscceyyGHHJKdd9453bp1y4gRI7Jw4cLK2/fZZ5/86le/yqBBg9K5c+fKI5yff/75cvfdhAkT8v3vfz877bRTjjjiiEydOnWJZSZPnpxjjz02HTt2zLe//e1cfvnlmTNnTuXtH330UU4//fR06dIlHTt2zFFHHZVnn312udt9++2307dv3+yyyy7Zb7/98uc//3mJZaZOnZrTTz89Xbt2zS677JKTTz45U6ZMqbx95MiR6d27d8aPH58DDjggHTp0yCGHHJK//vWvlcsMHDgw/fv3zx133JG99947O+20U/r06ZO33nqryraefvrp/OAHP8j//M//ZJ999sl1112X8vLyKsuMHz8+PXv2TPv27fPd7343d955Z5XbX3zxxRx99NHZZZdd0rlz5/Tv3z//+te/lrkPqjP+JHnuuedy9NFHZ9ddd83uu++eyy67LLNmzaq8vU+fPhkyZEiGDx+e73znO+nYsWNOOeWUfPDBB8vc9hfz+5lnnkmvXr3Svn37HHTQQfnjH/9YZXxfPu341VdfrfwdqY5PPvkk5557bjp37pxddtklJ510Ut57773K28vLyzN06NB07969cgy/+c1vqnXfAA2BuAOoBZ07d07jxo3zt7/9bYnbFi1alJNPPjnl5eUZPnx4hg8fnv/85z858cQTU15enlNOOSXdunXLJptsktGjR2fHHXdMksycOTMPPfRQhg0blvPPPz9rrrnmEvc9Z86cDBs2LP3798/QoUMzZcqUHHfccZk9e3a1xn3YYYfl0EMPTfPmzTN69Oh07959iWVGjx6d0047LTvttFOuv/76/PCHP8ytt96agQMHVlnuxhtvzGeffZZrr702Z5xxRh5++OH84he/WOa2X3jhhZx88snZfPPNc/3116dr16659NJLqyzz5ptv5oc//GFKSkoyYsSInH322XnkkUdyxhlnVC5zzjnn5N13382QIUMyatSorLHGGjnxxBMzY8aMpW73888/T58+ffLJJ5/k6quvzgknnLDEY/n3v/+dww47LO+8804uvfTSDBkyJFOnTs1RRx1VJVqmTJmSn//85znttNMycuTIzJs3L6effnqV8J04cWIefPDBXHjhhbn66qvzzjvvVNneM888k5/85CfZeOONc/3116dv37657bbbcsUVV1Qu88ADD+Sss87Kt771rfzyl7/M97///QwZMiQ333xzksVz5YQTTsj666+fUaNG5fLLL88rr7ySM888c5n7vzrjnzBhQo455pi0adMmw4cPT79+/TJ+/PiceOKJWbRoUeX93H///XnxxRdz5ZVX5tJLL82kSZMyZMiQ5W571qxZueCCC3L00UfnxhtvzDrrrJMBAwYs83lbUXPnzs0xxxyTsrKyXHTRRRk6dGg+/vjj/PCHP8ynn36aZPGcvf/++3PGGWfklltuyZ577plLL710qbEP0BA5LROgFjRu3DitW7fOxx9/vMRtn3zySaZMmZJ+/fplzz33TJK0a9cu48ePz+zZs/PNb34z6667bt5///0qp0OWl5fntNNOq1xnaSoqKnL11Vena9euSZItttgiPXv2zMMPP5zDDjvsK8e9wQYbZIMNNkijRo2WeipmeXl5RowYkYMPPjiDBg1Kkuyxxx5p2bJlBg0alOOPPz7bbbdd5X1de+21KSkpyR577JFnn302//d//5dzzjlnqdu++eabs9lmm1Wus9dee2XmzJlVjkiNGjUq3/jGN3LTTTeladOmSZLNNtssRx99dJ577rl861vfSllZWU477bTss88+SZKtt946t912W+bMmZPWrVsvsd2xY8fmP//5T+67775ssMEGSZK11147/fr1q1zm9ttvz9y5c3PrrbdWnl7buXPnfPe7381tt91WGWezZs3K7bffnp122qlyf51yyil57bXX0r59+8plbrzxxrRt2zZJ8sEHH2Tw4MH5z3/+k3XWWScjRoxIx44dM3z48CTJXnvtlbXXXjvnn39++vbtmw033DDXXnttevbsmUsuuaTyOSgpKcmoUaNy1FFH5a233sqMGTPSp0+fyqNd66yzTv7yl79k0aJFadRo6f9v96vGf91112WnnXbKiBEjKtfZeOONc/zxx+fJJ5+s3OeNGzfOjTfemGbNmiVJXnvttYwZM2ap2/zCggULcs455+Sggw5Kkqy33nrp1atXJk2alAMOOGC561bHgw8+mLfffjsPPfRQ5ftHu3btmr333jt33nlnTjvttJSVlaV9+/b5/ve/nyTp0qVLmjdvnjXWWONrbx+gLjhyB1DH1ltvvWy22Wa5+OKLc8EFF+T3v/99Ntpoo5x55plp2bLlctfdfPPNl3t7y5YtK8MuWRw2m2yyScrKylbK2P/5z39m+vTpOfDAA6tcf/DBBydZ/CmfX+jQoUNKSkoqL2+wwQbLPYL417/+NXvuuWeVdfbff/8qy0yaNCm77757GjVqlIULF2bhwoXZeeed06JFi8pPKN1tt93y85//PGeeeWbGjRuXpk2b5rzzzku7du2Wud1tttmmMuySZN99903jxo0rLz/33HPp0qVLlfdNrrvuuunatWuVUz6bNGlSGXFfPOYkVU4b3XDDDSvD7svLzJkzJy+99FL23nvvyse3cOHC7LXXXlm0aFEmTZqUt99+Ox9++GG6d+++xDKzZs3KSy+9lK222iqtW7fOSSedlMsuuywTJkzIzjvvnP79+y8z7L5q/LNmzcorr7yyxHP/xftKn3vuucrrtt1228qw++J+/nsfLMt//w+Fpe27r2PSpEnZdNNNs+mmm1bus+bNm6dTp075y1/+kmTx3HnqqafSp0+f3HHHHXnvvfcyYMCA7LbbbitlDAC1zZE7gFowb968fPrpp1l//fWXuK1Ro0a5/fbbM3LkyPzxj3/M/fffn+bNm+eII47Ieeedt9x/fH/Vh7Kst956S11n5syZK/4gluKL09e+vJ2WLVumadOmVd5T9+WjHSUlJcv9/rzPPvss66yzTpXrvvGNb1S5PGPGjIwePTqjR49eYv2PPvooSTJ8+PDccMMN+d3vfpeHH344paWlOeigg3LZZZelefPm1dpu48aNq+zrzz77LNtvv/0S66633np58803Ky83bdq0yvP3xc//fcril/fLfy/z2WefZdGiRbnmmmtyzTXXLPUxfnGa4llnnZWzzjprqcu0aNEid911V2644YY88MADufvuu9OqVauccMIJ+clPfrLEOtUZ/8yZM1NRUbHMOfZ1nvsv/Pfzs7R993XMmDEj//znPytPc/5vm222WZLkhBNOyBprrJH77rsvV155Za688sp06tQpV111Vb75zW+ulHEA1CZxB1ALnn/++SxcuDCdOnVa6u3t2rXLlVdemUWLFuWFF17Ivffem9tvvz0dO3asPC2tJj777LMlrvv444+zzTbbJFn8j+wv/2P5vz8M46t8cVrjJ598ssR258+fv9TTHlfkvr98v19+v1WLFi2y77775sgjj1xi/S8CrXXr1rnwwgtz4YUX5tVXX81vf/vb3Hbbbdlqq61ywgknLHW7X/5Ak4qKisqQTRafprm0U2w//vjjr/WYv2yttdZKkpx88snZd999l7i9bdu2leO65JJLKk+f/G8bb7xxksVHbUeMGJH58+enrKwsd9xxR4YNG5bOnTunY8eOKzy2li1bpqSkZInnKFn5+2Fpvu7cbdmyZbbbbrsq7138when+DZu3DjHHXdcjjvuuLz//vt5/PHHM3LkyFx22WWV72cEaMiclgmwklVUVOSmm25K69atlzitMFn8/qM99tgjL7/8cho1apRdd901V1xxRZo0aZL3338/SZZ79G55pk+fnpdffrny8ssvv5ypU6emc+fOSRbHwyeffFLlH8lfPmVzedvefPPNs84661R+CugXHnnkkSSLv/evprp06ZI//elPVT58ZMKECVWW6dSpU/75z3+mffv26dChQzp06JB27drlmmuuyRtvvJHp06ene/fu+cMf/pAk2X777XPeeedlww03zLRp05a53TfeeKPKJ18+88wzmT9/fpXtTpo0qcqX0E+fPj3PPPPM13rMX9aiRYtst912ee+99yofX4cOHVJaWpprr702//73v7PFFlukdevW+eCDD6osM2PGjFx33XX5/PPP83//93/p2rVrpk+fnqZNm6Zr1665+OKLk6Ryjq2otdZaK9tvv/0Sz/2f//znzJw5c6Xuh6Vp0aJF5s6dW+V/YKzI6ca77rprpk6dmo022qhyn7Vv3z633357nnzyySTJj3/848oPftlwww1zzDHH5Lvf/e4y5w5AQ+PIHcDX8Nlnn+WFF15IsvhLzD/44IPce++9ee655zJs2LC0aNFiiXW22mqrrLXWWjnvvPNy2mmnZe21186DDz6YkpKSyk+nbNWqVf7973/n6aefrvIeqK/StGnTnHnmmTn77LOzYMGCDBs2LNttt13lB1LstddeufPOO/PTn/40Bx10UP7yl7/k8ccfr3IfrVq1ypw5c/L4448vcWSocePGOe2003L55Zdn7bXXzr777pt//OMfGTlyZA488MDKI4Q1cdJJJ+WQQw7JqaeemqOOOir/+Mc/cvfdd1dZ5pRTTskRRxyR008/PYccckjmz5+fUaNGZdq0adlhhx2y7rrrZtNNN83gwYMze/bstGvXLk8++WTef//97Lfffkvd7ve///3ceuutOemkkzJgwIDMnTs3w4cPT2lpaeUyxx13XB544IH8+Mc/zsknn5wk+cUvfpGmTZvm2GOPrfFjXpr+/fvn1FNPTYsWLbLffvvlP//5T0aMGJFGjRplm222SZMmTdKvX79cddVVSRZ/KMjUqVNzzTXXZLPNNsvGG2+cli1bpqKiIqeddlp+8pOfpLS0NHfccUdatWqVLl261Hhs/fr1yymnnJIzzjgjvXv3zrRp03Lttddml112yV577bWydsFS7bnnnhkyZEguvPDCHH300Xnttdfy61//utrrH3roobnzzjvz4x//OCeccEJat26d0aNH5w9/+EP+v//v/0uyOOJ/8YtfpE2bNunQoUPeeuutPProoyv9OQaoLeIO4Gv461//mh/84AdJFh/xWnvttbPzzjvnf//3f5f5IQxNmjTJr371q/zsZz/LpZdeWvmdcjfeeGO22mqrJMkPfvCD/OlPf8qJJ56YoUOHVns8G220UY477rj89Kc/zaxZs9KtW7dcfPHFlaed7bXXXhkwYEDuuuuuPPjgg+natWuuuuqqKu/DOvjgg/Pggw/mjDPOyOmnn75E4P3whz9M8+bNc+utt+bee+9N27Zt86Mf/SinnHLKCu27L9t6661z6623ZujQoenXr18233zzXHLJJVU+XbN9+/a54447MmLEiPTv3z/NmjXLrrvumqFDh1a+v/Haa6/N0KFDM2zYsMyYMSObb755hg0blt13332p223WrFnuuOOOXH755Rk4cGBatWqVAQMG5Oqrr65cpl27drn77rtz9dVXZ+DAgWncuHG6dOmS4cOHV/kglpVh3333zahRo3LDDTdk7NixadGiRXbfffecffbZle9l++I5uP3223PrrbemdevWOfDAAzNgwICUlJSkdevWufnmm3PNNdfk3HPPzYIFC7LTTjvltttu+8r3bS7PPvvskxtuuCE33HBDTjnllLRu3To9evTIgAEDqnwATW3Ycsstc8UVV+QXv/hFfvKTn6Rjx475+c9/nsMPP7xa67do0SJ33313hg4dmksvvTTz58/P1ltvnVGjRqVbt25JFv8PhkWLFuU3v/lNRowYkTZt2uTYY4/NaaedVpsPDWClKamozjucAQAAaNC85w4AAKAAxB0AAEABiDsAAIACEHcAAAAFsMp8WuaiRYsya9aslJaWpqSkpL6HAwAAUKcqKiqyYMGCrLXWWkv9XtpVJu5mzZqV119/vb6HAQAAUK+22WabtGzZconrV5m4++LLZLfZZpvK72uCL0yePHmFvugZ6oJ5SUNkXtIQmZc0RA1xXs6fPz+vv/56ZRt92SoTd1+citm0adM0a9asnkdDQ2Re0BCZlzRE5iUNkXlJQ9RQ5+Wy3qbmA1UAAAAKQNwBAAAUgLgDAAAoAHEHAABQAOIOAACgAMQdAABAAYg7AACAAhB3AAAABSDuAAAACkDcAQAAFIC4AwAAKABxBwAAUADiDgAAoADEHQAAQAGIOwAAgAIQdwAAAAUg7gAAAApA3AEAABSAuAMAACiAWo+7zz//PD169MjUqVOTJH/7299y+OGH5+CDD86ZZ56Z+fPn1/YQAAAACq9W4+7FF1/MkUcemSlTpiRZHHr9+vXLZZddlocffjhJct9999XmEAAAAFYLtRp3Y8aMyaBBg9K2bdskydNPP52dd9452223XZLkoosuyn777VebQwAAAFgtNKnNOx88eHCVy++8807WXHPNnHrqqXn33Xez2267ZeDAgbU5BAAAgNVCrcbdl5WXl+epp57K6NGjs+GGG+bCCy/MTTfdlH79+lX7PiZPnlyLI2RVVlZWVt9DgCWYlzRE5iUNkXlJbdpu+x2z1prNV3idVW1e1mncfeMb30jHjh2zySabJEm+973v5a677lqh+2jfvn2aNWtWG8NjFVZWVpZOnTrV9zCgCvOShsi8pCEyL6kLPc8at0LLP3RNrwY3L+fNm7fcg111+lUIe+yxR15++eVMmzYtSfKnP/0pO+64Y10OAQAAoJDq9Mhdu3btctlll+Wkk07KvHnzsv322+e8886ryyEAAAAUUp3E3RNPPFH5c/fu3dO9e/e62CwAAMBqo05PywQAAKB2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Go17j7//PP06NEjU6dOrXL93XffnT59+tTmpgEAAFYrtRZ3L774Yo488shMmTKlyvVvvvlmbrzxxtraLAAAwGqp1uJuzJgxGTRoUNq2bVt53fz583PJJZfk9NNPr63NAgAArJaa1NYdDx48eInrrrnmmhxyyCHZeOONa3y/kydP/jrDosDKysrqewiwBPOShsi8pCEyL6lNnTp1qtF6q9q8rLW4+7Knn34606ZNy/nnn59JkybV+H7at2+fZs2arcSRUQRlZWU1/qWF2mJe0hCZlzRE5iUNVUObl/PmzVvuwa46i7vx48fnjTfeSK9evTJ79ux8/PHHOeOMMzJixIi6GgIAAEBh1VncDRkypPLnSZMm5frrrxd2AAAAK4nvuQMAACiAWj9y98QTTyxxXZcuXdKlS5fa3jQAAMBqw5E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HUetx9/vnn6dGjR6ZOnZokGT16dHr06JGePXvm/PPPz/z582t7CAAAAIVXq3H34osv5sgjj8yUKVOSJG+//XZuueWW3HPPPfntb3+bRYsW5de//nVtDgEAAGC1UKtxN2bMmAwaNCht27ZNkjRt2jSXXnppWrRokZKSkmyzzTZ5//33a3MIAAAAq4UmtXnngwcPrnJ5o402ykYbbZQkmT59eu6+++4MGTJkhe5z8uTJK218FEtZWVl9DwGWYF7SEJmXNETmJbWpU6dONVpvVZuXtRp3y/LBBx/k+OOPzyGHHJIuXbqs0Lrt27dPs2bNamlkrKrKyspq/EsLtcW8pCEyL2mIzEsaqoY2L+fNm7fcg111/mmZb731Vo488sj8z//8T0499dS63jwAAEAh1emRu88//zx9+/bNgAED0qtXr7rcNAAAQKHV6ZG7++67Lx9//HFuvfXW9OrVK7169cp1111Xl0MAAAAopDo5cvfEE08kSY477rgcd9xxdbFJAACA1Uqdv+cOAACAlU/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GIOwAAgAKo9bj7/PPP06NHj0ydOjVJMnHixPTs2TP7779/hg8fXtubBwAAWC3Uaty9+OKLOfLIIzNlypQkydy5c3PBBRdk1KhReeSRRzJ58uRMmDChNocAAACwWqjVuBszZkwGDRqUtm3bJkleeumlbLrpptlkk03SpEmT9OzZM48++mhtDgEAAGC10KQ273zw4MFVLn/44Ydp06ZN5eW2bdvmgw8+qM0hAAAArBZqNe6+rKKiYonrSkpKVug+Jk+evLKGQ8GUlZXV9xBgCeYlDZF5SUNkXlKbOnXqVKP1VrV5Wadxt/766+fjjz+uvPzhhx9WnrJZXe3bt0+zZs1W9tBYxZWVldX4lxZqi3lJQ2Re0hCZlzRUDW1ezps3b7kHu+r0qxA6duyYt99+O++8807Ky8szfvz47LXXXnU5BAAAgEKq0yN3zZo1y1VXXZV+/fpl3rx56datWw488MC6HAIAAEAh1UncPfHEE5U/d+3aNb/97W/rYrMAAACrjTo9LRMAAIDaIe4AAAAKQNwBAAAUgLgDAAAoAHEHAABQAOIOAACgAMQdAABAAYg7AACAAhB3AAAABSDuAAAACkDcAQAAFIC4AwAAKABxBwAAUADiDgAAoADEHQAAQAGIOwAAgAIQdwAAAAUg7gAAAApA3AEAABSAuAMAACgAcQcAAFAA1Yq7jz76KCeccEIOOOCAfPzxx+nbt28+/PDD2h4bAAAA1VStuPvpT3+a7373u2nWrFnWXnvtbLfddrnoootqe2wAAABUU7Xi7l//+lcOP/zwNGrUKKWlpTnnnHMybdq02h4bAAAA1VStuCspKcmiRYsqL3/++edVLgMAAFC/mlRnof333z9nn312Zs6cmXvuuSf33ntvvve979X22AAAAKimasXdSSedlAcffDCLFi3KxIkTc8QRR+TQQw+t7bEBAABQTdWKu4ULF6ZRo0YZMWJEPvroozz88MOpqKhISUlJbY8PAACAaqjWe+4uvfTSPPnkk4tXaNQoZWVlufLKK2tzXAAAAKyAah25e+GFFzJ+/PgkyXrrrZfrrrsuvXr1qtWBAQAAUH3VOnK3YMGCzJ8/v/LywoULa21AAAAArLhqHbnr3r17+vbtm169eqWkpCTjx49Pt27dantsAAAAVFO14u7cc8/N3XffnT/+8Y9p0qRJ9ttvvxxxxBG1PTYAAACqqVpx17hx4xxzzDE55phjans8AAAA1EC14u6RRx7JsGHD8umnn6aioqLy+r/+9a+1NjAAAACqr1pxd91112XgwIHZYYcdfLcdAABAA1StuGvVqlX233//2h4LAAAANVStr0Lo2LFjJkyYUNtjAQAAoIaqdeRuwoQJueuuu1JaWprS0tJUVFSkpKTEe+4AAAAaiGrF3e23317LwwAAAODrqNZpmRtttFH+/ve/Z8yYMVl33XXzt7/9LRtttFFtjw0AAIBqqlbc3XTTTfnNb36TRx99NHPnzs3111+fG264obbHBgAAQDVVK+4efvjh/OpXv8oaa6yRddZZJ2PGjMn48eNre2wAAABUU7XirkmTJmnatGnl5VatWqVJk2q9XQ8AAIA6UK1Ca9euXZ588smUlJRk/vz5ueWWW7znDgAAoAGpVtxdfPHFOffcc/OPf/wjO++8czp27Jhhw4bV9tgAAACopmrF3frrr5877rgjc+bMSXl5eVq0aFHb4wIAAGAFVCvubrvttqVe/6Mf/WilDgYAAICaqVbcvf7665U/z58/P2VlZenSpUutDQoAAIAVU624GzJkSJXL06dPz7nnnlsrAwIAAGDFVeurEL5s3XXXzb/+9a+VPRYAAABqaIXfc1dRUZHJkydnvfXWq7VBAQAAsGJW+D13yeLvvXNaJgAAQMNRo/fcAQAA0LBUK+769OmTkpKSZd7+v//7vyttQAAAAKy4asVd+/bt89Zbb+Xwww9PaWlpxo0bl4ULF+bggw+u7fEBAABQDdWKu7/+9a/59a9/ncaNGydJ9txzzxx++OE54IADarTRcePG5aabbkqS7LXXXjnvvPNqdD8AAAAsVq2vQpg+fXrmz59feXnWrFmZO3dujTY4Z86cDB48OHfeeWfGjRuX559/PhMnTqzRfQEAALBYtY7c9ejRI4cffnj222+/VFRU5He/+12OOeaYGm2wvLw8ixYtypw5c7Lmmmtm4cKFadasWY3uCwAAgMVKKioqKqqz4GOPPZa//OUvadasWbp3757OnTvXeKN33nlnrr766jRv3jydO3fOyJEjl/uBLUkyb968TJ48ucbbBAAAVk+dOnVKz7PGrdA6D13TK2VlZbU0oq+nffv2Sz1AVq0jd0my/vrrZ+utt07v3r3z8ssv13ggr732Wu6///786U9/SsuWLXP22WfnlltuyfHHH1+t9Zf1QFi9lZWVpVOnTvU9DKjCvKQhMi9piMxLGqqGNi+/6oDXct9zt2DBgiTJ/fffn/PPPz8333xzZs6cmVNOOSVjxoyp0YCeeuqpdO3aNeutt16aNm2a3r1759lnn63RfQEAALDYcuPusMMOy1tvvZW77roro0ePTosWLbLeeutl7NixueOOO2q0we222y4TJ07M7NmzU1FRkSeeeCIdOnSo0X0BAACw2HJPyzzssMNy3XXXpVGjRmnRokXl9e3atav8WoQVtccee+SVV15J7969U1pamg4dOuSEE06o0X0BAACw2HLj7uijj87RRx+dvn375tVXX6380JPf/va3WXvttWu80RNOOEHQAQAArETV+kCVCy64IKeffnrefffd7LHHHmnWrFlGjRpV22MDAACgmqoVd3Pnzs24ceMyZcqUlJeXZ/PNN09paWltjw0AAIBqWu4Hqnzh7LPPTuPGjbPllltmm222EXYAAAANTLXibtttt81DDz2U999/PzNmzKj8DwAAgIahWqdl/vGPf8yjjz5a5bqSkpK8+uqrtTIoAAAAVky14u7vf/97bY8DAACAr2G5p2VefPHFlT9Pnz691gcDAABAzSw37iZPnlz5c9++fWt9MAAAANTMcuOuoqJiqT8DAADQsFTr0zKTxR+gAgAAQMO03A9UWbRoUT799NNUVFSkvLy88ucvtG7durbHBwAAQDUsN+5ef/31fPvb364Mui5dulTe5qsQAAAAGo7lxt1rr71WV+MAAADga6j2e+4AAABouMQdAABAAYg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qJe4e+KJJ9K7d+8ceOCBueKKK+pjCAAAAIVS53H33nvvZdCgQRk1alQeeuihvPLKK5kwYUJdDwMAAKBQmtT1Bh977LEcdNBB2WCDDZIkw4cPT7Nmzep6GAAAAIVS53H3zjvvpLS0NH379s1HH32UvffeO2eccUa11588eXLtDY5VWllZWX0PAZZgXtIQmZc0ROYltalTp041Wm9Vm5d1Hnfl5eV5/vnnc+edd2bNNdfMKaeckgceeCC9e/eu1vrt27d3pI8llJWV1fiXFmqLeUlDZF7SEJmXNFQNbV7OmzdvuQe76vw9d9/4xjfStWvXrLvuumnevHn23XffvPTSS3U9DAAAgEKp87jbe++989RTT+Wzzz5LeXl5/vznP2fHHXes62EAAAAUSp2fltmxY8ccf/zxOeqoo7JgwYJ85zvfySGHHFLXwwAAACiUOo+7JDn00ENz6KGH1semAQAACqlevsQcAACAlUvcAQAAFIC4AwAAKABxBwAAUADiDgAAoADEHQAAQAGIOwAAgAIQdwAAAAUg7gAAAApA3AEAABSAuAMAACgAcQcAAFAA4g4AAKAAxB0AAEABiDsAAIACEHcAAAAFIO4AAAAKQNwBAAAUgLgDAAAoAHEHAABQAOIOAACgAMQdAABAAYg7AACAAhB3AAAABSDuAAAACkDcAQAAFIC4A2rV/AXldboei9Vk/9nnALBqa1LfAwCKrWlp4/Q8a9wKr/fQNb1qYTSrj5rsd/scAFZtjtwBAAAUgLgDAAAoAHEHAABQAOIOAACgAMQdAABAAYg7AACAAhB3AAAABSDuAAAACkDcAQAAFIC4AwAAKABxBwAAUADiDgAAoADEHQAAQAGIOwAAgAIQdwAAAAUg7gAAAApA3AEAABSAuAMAACgAcQcAAFAA4g4AAKAAxB0AAEABiDsAAIACEHcAAAAFIO4AAAAKQNwBAAAUgLgDAAAoAHEHAABQAPUadz/72c8ycODA+hwCAABAIdRb3D3zzDN54IEH6mvzAAAAhVIvcTdjxowMHz48J510Un1sHgAAoHDqJe4uueSSDBgwIK1ataqPzQMAABROk7re4L333pt27dqla9euGTt27AqvP3ny5FoYFUVQVlZW30OoF9ttv2PWWrP5Cq83b/7CNGu6Yi8Bs2bPzWuvvrxC63Tq1GmFlv9vRXhO6+sx1HS/N+R9XtO5XpN5W3QN+XmmmL7q93dZr1l+f1lZivh3cWnqPO4eeeSRfPTRR+nVq1c+/fTTzJ49O1deeWUuuOCCaq3fvn37NGvWrJZHyaqmrKzsa0XEqq7nWeNWeJ2Hrum1wus9dE2vOt3Pq/pzuirOy4Y+3prO9Yb+uOrSqjgvKQa/v6yKGtr8mzdv3nIPdtV53N12222VP48dOzbPPvtstcMOAACApfM9dwAAAAVQ50fu/lvv3r3Tu3fv+hwCAABAIThyBwAAUADiDgAAoADEHQAAQAGIOwAAgAIQdwAAAAUg7gAAAApA3AEAABSAuAMAACgAcQcAAFAA4g4AAKAAxB0AAEABiDsAAIACEHcAAAAFIO4AAAAKQNwBAAAUgLgDAAAoAHEHAABQAOIOAACgAMQdAABAAYg7AACAAhB3AAAABSDuAAAACkDcAQAAFIC4AwAAKABxBwAAUADiDgAAoADEHQAAQAGIO5Zp/oLyOlkHAKgf/tZDsTSp7wHQcDUtbZyeZ41boXUeuqZXLY0GAFjZ/K2HYnHkDgAAoADEHQAAQAGIOwAAgAIQdwAAAAUg7gAAAApA3AEAABSAuAMAACgAcQcAAFAA4g4AAKAAxB0AAEABiDsAAIACEHcAAAAFIO4AAAAKQNwBAAAUgLgDAAAoAHEHAABQAOIOAACgAMQdAABAAYg7AACAAhB3AAAABSDuAAAACkDcAQAAFIC4AwAAKABxBwAAUADiDgAAoADEHQAAQAGIOwAAgAJoUh8bvf766/O73/0uSdKtW7ece+659TEMAACAwqjzI3cTJ07MU089lQceeCAPPvhgXn755Tz22GN1PQwAAIBCqfMjd23atMnAgQPTtGnTJMmWW26Z999/v66HAQAAUCh1Hndbb7115c9TpkzJI488knvuuaeuhwEAAFAo9fKeuyR54403cuKJJ+a8887LZpttVu31Jk+eXHuDqqHttt8xa63ZfIXWmTV7bl579eVaGtHK0alTpxqtV1ZWtpJH0rC3W99q+jzV1Iru568zviI8p/X1GFa139/qWN3n0sq0IvujqH/jWKwmv1fzF5SnaWnjWhjN0vn9rTm/v/9PEf8uLk29xF1ZWVn69++fCy64IAcffPAKrdu+ffs0a9aslkZWcz3PGrdCyz90Ta86/0d5XamPx1VWVlbY/dnQ1OV+XtWf01VxXq5q462uoj6umqjJvPQ3jv/WtLRxjeZETZlLX4/f36+noe2LefPmLfdgV53H3bRp03Lqqadm+PDh6dq1a11vHgAAoJDqPO5uueWWzJs3L1dddVXldUcccUSOPPLIuh4KAABAYdR53F100UW56KKL6nqzAAAAhVbn33MHAADAyifuAAAACkDcAQAAFIC4AwAAKABxBwAAUADiDgAAoADEHQAAQAGIOwAAgAIQdwAAAAUg7gAAAApA3AEAABSAuAMAACgAcQcAAFAA4g4AAKAAxB0AAEABiDsAAIACEHcAAAAFIO4AAAAKQNwBAAAUgLgDAAAoAHEHAABQAOIOAACgAMQdAABAAYg7AACAAhB3AAAABSDuAAAACkDcAQAAFIC4g68wf0F5na4HAAA10aS+BwANXdPSxul51rgVXu+ha3rVwmgAAGDpHLkDAAAoAHEHAABQAOIOAACgAMQdAABAAYg7AACAAhB3AAAABSDuAAAACkDcAQAAFIC4AwAAKABxBwAAUADiDgAAoADEHQAAQAGIOwAAgAIQdwAAAAUg7gAAAApA3AEAABSAuAMAACgAcQcAAFAA4g4AAKAAxB0AAEABiDsAAIACEHcAAAAFIO4AAAAKQNwBAAAUgLgDAAAoAHEHAABQAOIOAACgAOol7h566KEcdNBB2W+//XL33XfXxxAAAAAKpUldb/CDDz7I8OHDM3bs2DRt2jRHHHFEunTpkq222qquhwIAAFAYdR53EydOzLe//e20bt06SXLAAQfk0UcfzWmnnbbc9SoqKpIk8+fPr+0h1kjrtRqv0PLz5s2rpZGsXKvS46rNba/ofkjqdl/UdHx19fw29P1Xm+rzcaxKv7/VtTrPpZVpRfdJEecS/09Nnt+6WOeL9fh6/P7+P0XYF1+00Bdt9GUlFcu6pZbceOONmT17dgYMGJAkuffee/PSSy/l8ssvX+56M2fOzOuvv14XQwQAAGiwttlmm7Rs2XKJ6+v8yN3SWrKkpOQr11trrbWyzTbbpLS0tFrLAwAAFElFRUUWLFiQtdZaa6m313ncrb/++nn++ecrL3/44Ydp27btV67XqFGjpdYpAADA6qJ58+bLvK3OPy1z9913zzPPPJPp06dnzpw5+cMf/pC99tqrrocBAABQKPVy5G7AgAE55phjsmDBghx66KHZaaed6noYAAAAhVLnH6gCAADAylcvX2IOAADAyiXuAAAACkDcAQAAFIC4AwAAKABxxyrn+uuvz8EHH5yDDz44Q4cOTZJMnDgxPXv2zP7775/hw4fX8whZnf3sZz/LwIEDkySvvvpqDjnkkBxwwAG58MILs3DhwnoeHaubJ554Ir17986BBx6YK664IonXS+rfuHHjKv+O/+xnP0vi9ZL68/nnn6dHjx6ZOnVqkmW/Rq4qc1TcsUqZOHFinnrqqTzwwAN58MEH8/LLL2f8+PG54IILMmrUqDzyyCOZPHlyJkyYUN9DZTX0zDPP5IEHHqi8fM455+Tiiy/O73//+1RUVGTMmDH1ODpWN++9914GDRqUUaNG5aGHHsorr7ySCRMmeL2kXs2ZMyeDBw/OnXfemXHjxuX555/PxIkTvV5SL1588cUceeSRmTJlSpJk7ty5y3yNXFXmqLhjldKmTZsMHDgwTZs2TWlpabbccstMmTIlm266aTbZZJM0adIkPXv2zKOPPlrfQ2U1M2PGjAwfPjwnnXRSkuRf//pX5s6dm5133jlJ0rt3b/OSOvXYY4/loIMOygYbbJDS0tIMHz48a6yxhtdL6lV5eXkWLVqUOXPmZOHChVm4cGGaNGni9ZJ6MWbMmAwaNCht27ZNkrz00ktLfY1clf6m1/mXmMPXsfXWW1f+PGXKlDzyyCPp06dP2rRpU3l927Zt88EHH9TH8FiNXXLJJRkwYECmTZuWJPnwww+rzMs2bdqYl9Spd955J6Wlpenbt28++uij7L333tl66629XlKvWrRokdNPPz3f+9730rx583Tu3DmlpaVeL6kXgwcPrnL5y3+7v3iNXJX+pjtyxyrpjTfeyI9//OOcd955+eY3v7nE7SUlJfUwKlZX9957b9q1a5euXbtWXldRUbHEcuYldam8vDzPPPNMrr766owZMyZ///vfK99T8t/MS+rSa6+9lvvvvz9/+tOf8tRTT6VRo0Z5+umnl1jOvKQ+LOtv96r0N92RO1Y5ZWVl6d+/fy644IIcfPDBefbZZ/Pxxx9X3v7hhx9WHl6HuvDII4/ko48+Sq9evfLpp59m9uzZKSkpqTIvP/roI/OSOvWNb3wjXbt2zbrrrpsk2XffffPoo4+mcePGlct4vaSuPfXUU+natWvWW2+9JItPb7vlllu8XtIgrL/++kv9N+WXr2/Ic9SRO1Yp06ZNy6mnnpphw4bl4IMPTpJ07Ngxb7/9dt55552Ul5dn/Pjx2Wuvvep5pKxObrvttowfPz7jxo1L//79s88++2TIkCFp1qxZysrKkiQPPvigeUmd2nvvvfPUU0/ls88+S3l5ef785z/nwAMP9HpJvdpuu+0yceLEzJ49OxUVFXniiSfSuXNnr5c0CMv6N+VGG220ysxRR+5Ypdxyyy2ZN29errrqqsrrjjjiiFx11VXp169f5s2bl27duuXAAw+sx1HCYsOGDctFF12UWbNmZYcddsgxxxxT30NiNdKxY8ccf/zxOeqoo7JgwYJ85zvfyZFHHpktttjC6yX1Zo899sgrr7yS3r17p7S0NB06dMgJJ5yQ/fbbz+sl9a5Zs2bL/DflqvI3vaRiaSeRAgAAsEpxWiYAAEABiDsAAIACEHcAAAAFIO4AAAAKQNwBAAAUgK9CAGCVMHXq1Oy3337ZZpttKq+rqKjIMccck0MPPbQeR7Z0L730Uu67775cdtll9T0UAFYT4g6AVUbz5s0zbty4yssffPBBevTokfbt22e77barx5Et6c0338wHH3xQ38MAYDUi7gBYZa2//vrZdNNNM2XKlPzxj3/Mww8/nMaNG2fzzTfPxRdfnDZt2qRPnz45+uijK7+I9r8vt2/fPvvuu29ee+21DBs2LIsWLcoVV1yROXPmpLS0NOeee266du2at956K4MHD86MGTNSXl6ePn365NBDD82kSZMyfPjwbLLJJnnjjTcyf/78XHLJJdl0003z85//PDNnzsz555+fwYMH58orr8yLL76YWbNmpaKiIldccUU6deqU6dOn5/zzz8+7776b1q1bp02bNtl6663Tr1+/ZW4XAJZG3AGwyvrb3/6Wd999N2+99Vb+/Oc/57777suaa66ZkSNHZuDAgbnllluWu/6CBQuy995757rrrqv8+Yorrkj37t0zefLknH/++bn//vvTv3//DB06NDvuuGNmzpyZH/zgB9lqq62SLD79ctCgQdl+++1z66235vrrr89dd92V/v375/e//32GDBmSv/3tb/nwww8zevToNGrUKDfddFN+9atfpVOnTrniiiuy1VZb5cYbb8yHH36Y3r17Z+utt87ChQuXud2dd965DvYuAKsacQfAKmPu3Lnp1atXkqS8vDzrrLNOrr766owdOza9e/fOmmuumSQ55phj8stf/jLz58//yvvcbbfdkiSvv/56GjVqlO7duydJ2rdvn4ceeihvvvlm3n333VxwwQVVxvHKK69kyy23zIYbbpjtt98+SbLDDjvkgQceWGIbu+yyS9Zee+3cc889ee+99zJp0qSstdZaSZIJEyZUrtO2bdvKI4xTpkxZ5nbFHQBLI+4AWGV8+T13X7j//vurXF60aFEWLlxYebmioqLy5wULFlRZ9osgbNy4cUpKSqrc9vrrr6eioiKtWrWqst2PP/44LVu2zAsvvJDmzZtXXl9SUlJlW1948sknM3jw4PzoRz/Kvvvumy222CK//e1vkyRNmjSpsk6jRos/yLq8vHyZ2wWApfFVCACs8vbYY4+MHTs2s2fPTpLceeed+da3vpWmTZtm3XXXzeTJk5Mk7777bv7xj38s9T622GKLlJSU5Omnn06SvPzyyzn22GOz+eabp1mzZpWRNW3atPTo0aPyPpelcePGlYH59NNPZ++9985RRx2VDh065PHHH095eXmSpFu3brnvvvuSJP/5z3/y+OOPp6SkpMbbBWD15cgdAKu8Qw89NNOmTcthhx2WRYsWZdNNN82wYcOSJCeffHIGDhyYCRMmZIsttqg8DfPLmjZtmpEjR+bKK6/M0KFDU1pampEjR6Zp06YZNWpUBg8enJtvvjkLFy7M6aefnk6dOmXSpEnLHNMuu+ySESNG5NRTT82ZZ56Zs88+Oz179kzjxo2z22675Q9/+EMWLVqU888/PxdddFF69uyZ1q1bZ8MNN0zz5s2Xu10AWJqSiqWdPwIA1Im77747O+ywQ3bZZZfMnz8/Rx11VPr165du3brV99AAWMU4cgcA9WirrbbK5ZdfnkWLFmXBggU58MADhR0ANeLIHQAAQAH4QBUAAIACEHcAAAAFIO4AAAAKQNwBAAAUgLgDAAAoAHEHAABQAP8/0Q/wsoVW45M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Google Shape;1129;p50"/>
          <p:cNvPicPr preferRelativeResize="0"/>
          <p:nvPr/>
        </p:nvPicPr>
        <p:blipFill>
          <a:blip r:embed="rId3">
            <a:alphaModFix/>
          </a:blip>
          <a:stretch>
            <a:fillRect/>
          </a:stretch>
        </p:blipFill>
        <p:spPr>
          <a:xfrm>
            <a:off x="-73770" y="1178988"/>
            <a:ext cx="988169" cy="1715818"/>
          </a:xfrm>
          <a:prstGeom prst="rect">
            <a:avLst/>
          </a:prstGeom>
          <a:noFill/>
          <a:ln>
            <a:noFill/>
          </a:ln>
        </p:spPr>
      </p:pic>
      <p:pic>
        <p:nvPicPr>
          <p:cNvPr id="12" name="Google Shape;726;p35"/>
          <p:cNvPicPr preferRelativeResize="0"/>
          <p:nvPr/>
        </p:nvPicPr>
        <p:blipFill>
          <a:blip r:embed="rId4">
            <a:alphaModFix/>
          </a:blip>
          <a:stretch>
            <a:fillRect/>
          </a:stretch>
        </p:blipFill>
        <p:spPr>
          <a:xfrm>
            <a:off x="6652710" y="366513"/>
            <a:ext cx="2197525" cy="1983300"/>
          </a:xfrm>
          <a:prstGeom prst="rect">
            <a:avLst/>
          </a:prstGeom>
          <a:noFill/>
          <a:ln>
            <a:noFill/>
          </a:ln>
        </p:spPr>
      </p:pic>
      <p:pic>
        <p:nvPicPr>
          <p:cNvPr id="2" name="Picture 1"/>
          <p:cNvPicPr>
            <a:picLocks noChangeAspect="1"/>
          </p:cNvPicPr>
          <p:nvPr/>
        </p:nvPicPr>
        <p:blipFill>
          <a:blip r:embed="rId5"/>
          <a:stretch>
            <a:fillRect/>
          </a:stretch>
        </p:blipFill>
        <p:spPr>
          <a:xfrm>
            <a:off x="1671633" y="872582"/>
            <a:ext cx="3896343" cy="2063619"/>
          </a:xfrm>
          <a:prstGeom prst="rect">
            <a:avLst/>
          </a:prstGeom>
        </p:spPr>
      </p:pic>
      <p:pic>
        <p:nvPicPr>
          <p:cNvPr id="5" name="Picture 4"/>
          <p:cNvPicPr>
            <a:picLocks noChangeAspect="1"/>
          </p:cNvPicPr>
          <p:nvPr/>
        </p:nvPicPr>
        <p:blipFill>
          <a:blip r:embed="rId6"/>
          <a:stretch>
            <a:fillRect/>
          </a:stretch>
        </p:blipFill>
        <p:spPr>
          <a:xfrm>
            <a:off x="426287" y="2962174"/>
            <a:ext cx="4126214" cy="2181326"/>
          </a:xfrm>
          <a:prstGeom prst="rect">
            <a:avLst/>
          </a:prstGeom>
        </p:spPr>
      </p:pic>
      <p:pic>
        <p:nvPicPr>
          <p:cNvPr id="6" name="Picture 5"/>
          <p:cNvPicPr>
            <a:picLocks noChangeAspect="1"/>
          </p:cNvPicPr>
          <p:nvPr/>
        </p:nvPicPr>
        <p:blipFill>
          <a:blip r:embed="rId7"/>
          <a:stretch>
            <a:fillRect/>
          </a:stretch>
        </p:blipFill>
        <p:spPr>
          <a:xfrm>
            <a:off x="4552501" y="2910228"/>
            <a:ext cx="4237229" cy="2244162"/>
          </a:xfrm>
          <a:prstGeom prst="rect">
            <a:avLst/>
          </a:prstGeom>
        </p:spPr>
      </p:pic>
      <p:pic>
        <p:nvPicPr>
          <p:cNvPr id="7" name="Picture 6"/>
          <p:cNvPicPr>
            <a:picLocks noChangeAspect="1"/>
          </p:cNvPicPr>
          <p:nvPr/>
        </p:nvPicPr>
        <p:blipFill>
          <a:blip r:embed="rId8"/>
          <a:stretch>
            <a:fillRect/>
          </a:stretch>
        </p:blipFill>
        <p:spPr>
          <a:xfrm rot="1919136">
            <a:off x="5683209" y="918749"/>
            <a:ext cx="3619500" cy="438150"/>
          </a:xfrm>
          <a:prstGeom prst="rect">
            <a:avLst/>
          </a:prstGeom>
        </p:spPr>
      </p:pic>
    </p:spTree>
    <p:extLst>
      <p:ext uri="{BB962C8B-B14F-4D97-AF65-F5344CB8AC3E}">
        <p14:creationId xmlns:p14="http://schemas.microsoft.com/office/powerpoint/2010/main" val="1010014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5"/>
          <p:cNvSpPr txBox="1">
            <a:spLocks noGrp="1"/>
          </p:cNvSpPr>
          <p:nvPr>
            <p:ph type="ctrTitle" idx="2"/>
          </p:nvPr>
        </p:nvSpPr>
        <p:spPr>
          <a:xfrm>
            <a:off x="615225" y="3334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TABLE DES MATIERES</a:t>
            </a:r>
            <a:endParaRPr dirty="0"/>
          </a:p>
        </p:txBody>
      </p:sp>
      <p:cxnSp>
        <p:nvCxnSpPr>
          <p:cNvPr id="163" name="Google Shape;163;p25"/>
          <p:cNvCxnSpPr/>
          <p:nvPr/>
        </p:nvCxnSpPr>
        <p:spPr>
          <a:xfrm>
            <a:off x="4275796" y="695425"/>
            <a:ext cx="5491500" cy="0"/>
          </a:xfrm>
          <a:prstGeom prst="straightConnector1">
            <a:avLst/>
          </a:prstGeom>
          <a:noFill/>
          <a:ln w="76200" cap="flat" cmpd="sng">
            <a:solidFill>
              <a:schemeClr val="accent1"/>
            </a:solidFill>
            <a:prstDash val="solid"/>
            <a:round/>
            <a:headEnd type="none" w="med" len="med"/>
            <a:tailEnd type="none" w="med" len="med"/>
          </a:ln>
        </p:spPr>
      </p:cxnSp>
      <p:sp>
        <p:nvSpPr>
          <p:cNvPr id="165" name="Google Shape;165;p25"/>
          <p:cNvSpPr/>
          <p:nvPr/>
        </p:nvSpPr>
        <p:spPr>
          <a:xfrm>
            <a:off x="6753775" y="2437625"/>
            <a:ext cx="2606100" cy="26061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66" name="Google Shape;166;p25"/>
          <p:cNvPicPr preferRelativeResize="0"/>
          <p:nvPr/>
        </p:nvPicPr>
        <p:blipFill>
          <a:blip r:embed="rId3">
            <a:alphaModFix/>
          </a:blip>
          <a:stretch>
            <a:fillRect/>
          </a:stretch>
        </p:blipFill>
        <p:spPr>
          <a:xfrm>
            <a:off x="7206525" y="309450"/>
            <a:ext cx="2983200" cy="4537275"/>
          </a:xfrm>
          <a:prstGeom prst="rect">
            <a:avLst/>
          </a:prstGeom>
          <a:noFill/>
          <a:ln>
            <a:noFill/>
          </a:ln>
        </p:spPr>
      </p:pic>
      <p:sp>
        <p:nvSpPr>
          <p:cNvPr id="167" name="Google Shape;167;p25"/>
          <p:cNvSpPr txBox="1">
            <a:spLocks noGrp="1"/>
          </p:cNvSpPr>
          <p:nvPr>
            <p:ph type="title"/>
          </p:nvPr>
        </p:nvSpPr>
        <p:spPr>
          <a:xfrm>
            <a:off x="1149900" y="1434750"/>
            <a:ext cx="9936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dirty="0"/>
          </a:p>
        </p:txBody>
      </p:sp>
      <p:sp>
        <p:nvSpPr>
          <p:cNvPr id="168" name="Google Shape;168;p25"/>
          <p:cNvSpPr txBox="1">
            <a:spLocks noGrp="1"/>
          </p:cNvSpPr>
          <p:nvPr>
            <p:ph type="ctrTitle" idx="3"/>
          </p:nvPr>
        </p:nvSpPr>
        <p:spPr>
          <a:xfrm>
            <a:off x="592050" y="1897875"/>
            <a:ext cx="2109300" cy="60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mtClean="0"/>
              <a:t>Objectif</a:t>
            </a:r>
            <a:endParaRPr dirty="0"/>
          </a:p>
        </p:txBody>
      </p:sp>
      <p:sp>
        <p:nvSpPr>
          <p:cNvPr id="169" name="Google Shape;169;p25"/>
          <p:cNvSpPr txBox="1">
            <a:spLocks noGrp="1"/>
          </p:cNvSpPr>
          <p:nvPr>
            <p:ph type="subTitle" idx="1"/>
          </p:nvPr>
        </p:nvSpPr>
        <p:spPr>
          <a:xfrm>
            <a:off x="568800" y="2181800"/>
            <a:ext cx="21558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mtClean="0"/>
              <a:t>Pr</a:t>
            </a:r>
            <a:r>
              <a:rPr lang="fr-FR" dirty="0" smtClean="0"/>
              <a:t>ésentation</a:t>
            </a:r>
            <a:r>
              <a:rPr lang="en-HK" dirty="0" smtClean="0"/>
              <a:t> de la mission</a:t>
            </a:r>
            <a:endParaRPr dirty="0"/>
          </a:p>
        </p:txBody>
      </p:sp>
      <p:sp>
        <p:nvSpPr>
          <p:cNvPr id="170" name="Google Shape;170;p25"/>
          <p:cNvSpPr txBox="1">
            <a:spLocks noGrp="1"/>
          </p:cNvSpPr>
          <p:nvPr>
            <p:ph type="title" idx="4"/>
          </p:nvPr>
        </p:nvSpPr>
        <p:spPr>
          <a:xfrm>
            <a:off x="1149900" y="2974400"/>
            <a:ext cx="9936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dirty="0"/>
          </a:p>
        </p:txBody>
      </p:sp>
      <p:sp>
        <p:nvSpPr>
          <p:cNvPr id="171" name="Google Shape;171;p25"/>
          <p:cNvSpPr txBox="1">
            <a:spLocks noGrp="1"/>
          </p:cNvSpPr>
          <p:nvPr>
            <p:ph type="ctrTitle" idx="5"/>
          </p:nvPr>
        </p:nvSpPr>
        <p:spPr>
          <a:xfrm>
            <a:off x="592050" y="3437525"/>
            <a:ext cx="2109300" cy="60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mtClean="0"/>
              <a:t>Analyse et Dashboard</a:t>
            </a:r>
            <a:endParaRPr dirty="0"/>
          </a:p>
        </p:txBody>
      </p:sp>
      <p:sp>
        <p:nvSpPr>
          <p:cNvPr id="172" name="Google Shape;172;p25"/>
          <p:cNvSpPr txBox="1">
            <a:spLocks noGrp="1"/>
          </p:cNvSpPr>
          <p:nvPr>
            <p:ph type="subTitle" idx="6"/>
          </p:nvPr>
        </p:nvSpPr>
        <p:spPr>
          <a:xfrm>
            <a:off x="568800" y="3721450"/>
            <a:ext cx="21558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mtClean="0"/>
              <a:t>Utilisation et manipulation interactive des donn</a:t>
            </a:r>
            <a:r>
              <a:rPr lang="fr-FR" dirty="0" smtClean="0"/>
              <a:t>é</a:t>
            </a:r>
            <a:r>
              <a:rPr lang="en-HK" dirty="0" smtClean="0"/>
              <a:t>es</a:t>
            </a:r>
            <a:endParaRPr dirty="0"/>
          </a:p>
        </p:txBody>
      </p:sp>
      <p:sp>
        <p:nvSpPr>
          <p:cNvPr id="173" name="Google Shape;173;p25"/>
          <p:cNvSpPr txBox="1">
            <a:spLocks noGrp="1"/>
          </p:cNvSpPr>
          <p:nvPr>
            <p:ph type="title" idx="7"/>
          </p:nvPr>
        </p:nvSpPr>
        <p:spPr>
          <a:xfrm>
            <a:off x="3305700" y="1434750"/>
            <a:ext cx="9936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dirty="0"/>
          </a:p>
        </p:txBody>
      </p:sp>
      <p:sp>
        <p:nvSpPr>
          <p:cNvPr id="174" name="Google Shape;174;p25"/>
          <p:cNvSpPr txBox="1">
            <a:spLocks noGrp="1"/>
          </p:cNvSpPr>
          <p:nvPr>
            <p:ph type="ctrTitle" idx="8"/>
          </p:nvPr>
        </p:nvSpPr>
        <p:spPr>
          <a:xfrm>
            <a:off x="2747850" y="1897875"/>
            <a:ext cx="2109300" cy="60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mtClean="0"/>
              <a:t>Donn</a:t>
            </a:r>
            <a:r>
              <a:rPr lang="fr-FR" dirty="0" smtClean="0"/>
              <a:t>ées</a:t>
            </a:r>
            <a:endParaRPr dirty="0"/>
          </a:p>
        </p:txBody>
      </p:sp>
      <p:sp>
        <p:nvSpPr>
          <p:cNvPr id="175" name="Google Shape;175;p25"/>
          <p:cNvSpPr txBox="1">
            <a:spLocks noGrp="1"/>
          </p:cNvSpPr>
          <p:nvPr>
            <p:ph type="subTitle" idx="9"/>
          </p:nvPr>
        </p:nvSpPr>
        <p:spPr>
          <a:xfrm>
            <a:off x="2724600" y="2181800"/>
            <a:ext cx="21558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mtClean="0"/>
              <a:t>Pr</a:t>
            </a:r>
            <a:r>
              <a:rPr lang="fr-FR" dirty="0" smtClean="0"/>
              <a:t>é</a:t>
            </a:r>
            <a:r>
              <a:rPr lang="en-HK" dirty="0" smtClean="0"/>
              <a:t>sentation du jeu de donn</a:t>
            </a:r>
            <a:r>
              <a:rPr lang="fr-FR" dirty="0" smtClean="0"/>
              <a:t>é</a:t>
            </a:r>
            <a:r>
              <a:rPr lang="en-HK" dirty="0" smtClean="0"/>
              <a:t>es</a:t>
            </a:r>
            <a:endParaRPr dirty="0"/>
          </a:p>
        </p:txBody>
      </p:sp>
      <p:sp>
        <p:nvSpPr>
          <p:cNvPr id="176" name="Google Shape;176;p25"/>
          <p:cNvSpPr txBox="1">
            <a:spLocks noGrp="1"/>
          </p:cNvSpPr>
          <p:nvPr>
            <p:ph type="title" idx="13"/>
          </p:nvPr>
        </p:nvSpPr>
        <p:spPr>
          <a:xfrm>
            <a:off x="3305700" y="2974400"/>
            <a:ext cx="9936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05</a:t>
            </a:r>
            <a:endParaRPr dirty="0"/>
          </a:p>
        </p:txBody>
      </p:sp>
      <p:sp>
        <p:nvSpPr>
          <p:cNvPr id="177" name="Google Shape;177;p25"/>
          <p:cNvSpPr txBox="1">
            <a:spLocks noGrp="1"/>
          </p:cNvSpPr>
          <p:nvPr>
            <p:ph type="ctrTitle" idx="14"/>
          </p:nvPr>
        </p:nvSpPr>
        <p:spPr>
          <a:xfrm>
            <a:off x="2747850" y="3437525"/>
            <a:ext cx="2109300" cy="60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mtClean="0"/>
              <a:t>Conclusion</a:t>
            </a:r>
            <a:endParaRPr dirty="0"/>
          </a:p>
        </p:txBody>
      </p:sp>
      <p:sp>
        <p:nvSpPr>
          <p:cNvPr id="179" name="Google Shape;179;p25"/>
          <p:cNvSpPr txBox="1">
            <a:spLocks noGrp="1"/>
          </p:cNvSpPr>
          <p:nvPr>
            <p:ph type="title" idx="16"/>
          </p:nvPr>
        </p:nvSpPr>
        <p:spPr>
          <a:xfrm>
            <a:off x="5470096" y="1434750"/>
            <a:ext cx="9936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dirty="0"/>
          </a:p>
        </p:txBody>
      </p:sp>
      <p:sp>
        <p:nvSpPr>
          <p:cNvPr id="180" name="Google Shape;180;p25"/>
          <p:cNvSpPr txBox="1">
            <a:spLocks noGrp="1"/>
          </p:cNvSpPr>
          <p:nvPr>
            <p:ph type="ctrTitle" idx="17"/>
          </p:nvPr>
        </p:nvSpPr>
        <p:spPr>
          <a:xfrm>
            <a:off x="4912246" y="1897875"/>
            <a:ext cx="2109300" cy="60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mtClean="0"/>
              <a:t>Nettoyage</a:t>
            </a:r>
            <a:endParaRPr dirty="0"/>
          </a:p>
        </p:txBody>
      </p:sp>
      <p:sp>
        <p:nvSpPr>
          <p:cNvPr id="181" name="Google Shape;181;p25"/>
          <p:cNvSpPr txBox="1">
            <a:spLocks noGrp="1"/>
          </p:cNvSpPr>
          <p:nvPr>
            <p:ph type="subTitle" idx="18"/>
          </p:nvPr>
        </p:nvSpPr>
        <p:spPr>
          <a:xfrm>
            <a:off x="4888996" y="2181800"/>
            <a:ext cx="21558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mtClean="0"/>
              <a:t>Nettoyage de surface, des aberrations. </a:t>
            </a:r>
            <a:r>
              <a:rPr lang="en-US" dirty="0" smtClean="0"/>
              <a:t>E</a:t>
            </a:r>
            <a:r>
              <a:rPr lang="en" smtClean="0"/>
              <a:t>xports de donn</a:t>
            </a:r>
            <a:r>
              <a:rPr lang="fr-FR" dirty="0" smtClean="0"/>
              <a:t>é</a:t>
            </a:r>
            <a:r>
              <a:rPr lang="en-HK" dirty="0" smtClean="0"/>
              <a:t>es</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fade">
                                      <p:cBhvr>
                                        <p:cTn id="7" dur="500"/>
                                        <p:tgtEl>
                                          <p:spTgt spid="16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7"/>
                                        </p:tgtEl>
                                        <p:attrNameLst>
                                          <p:attrName>style.visibility</p:attrName>
                                        </p:attrNameLst>
                                      </p:cBhvr>
                                      <p:to>
                                        <p:strVal val="visible"/>
                                      </p:to>
                                    </p:set>
                                    <p:animEffect transition="in" filter="fade">
                                      <p:cBhvr>
                                        <p:cTn id="10" dur="500"/>
                                        <p:tgtEl>
                                          <p:spTgt spid="16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9">
                                            <p:txEl>
                                              <p:pRg st="0" end="0"/>
                                            </p:txEl>
                                          </p:spTgt>
                                        </p:tgtEl>
                                        <p:attrNameLst>
                                          <p:attrName>style.visibility</p:attrName>
                                        </p:attrNameLst>
                                      </p:cBhvr>
                                      <p:to>
                                        <p:strVal val="visible"/>
                                      </p:to>
                                    </p:set>
                                    <p:animEffect transition="in" filter="fade">
                                      <p:cBhvr>
                                        <p:cTn id="13" dur="500"/>
                                        <p:tgtEl>
                                          <p:spTgt spid="169">
                                            <p:txEl>
                                              <p:pRg st="0" end="0"/>
                                            </p:txEl>
                                          </p:spTgt>
                                        </p:tgtEl>
                                      </p:cBhvr>
                                    </p:animEffect>
                                  </p:childTnLst>
                                </p:cTn>
                              </p:par>
                              <p:par>
                                <p:cTn id="14" presetID="1" presetClass="path" presetSubtype="0" accel="50000" decel="50000" fill="hold" nodeType="withEffect">
                                  <p:stCondLst>
                                    <p:cond delay="0"/>
                                  </p:stCondLst>
                                  <p:childTnLst>
                                    <p:animMotion origin="layout" path="M 0 0 C 0.069 0 0.125 0.056 0.125 0.125 C 0.125 0.194 0.069 0.25 0 0.25 C -0.069 0.25 -0.125 0.194 -0.125 0.125 C -0.125 0.056 -0.069 0 0 0 Z" pathEditMode="relative" ptsTypes="">
                                      <p:cBhvr>
                                        <p:cTn id="15" dur="2000" fill="hold"/>
                                        <p:tgtEl>
                                          <p:spTgt spid="166"/>
                                        </p:tgtEl>
                                        <p:attrNameLst>
                                          <p:attrName>ppt_x</p:attrName>
                                          <p:attrName>ppt_y</p:attrName>
                                        </p:attrNameLst>
                                      </p:cBhvr>
                                    </p:animMotion>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4"/>
                                        </p:tgtEl>
                                        <p:attrNameLst>
                                          <p:attrName>style.visibility</p:attrName>
                                        </p:attrNameLst>
                                      </p:cBhvr>
                                      <p:to>
                                        <p:strVal val="visible"/>
                                      </p:to>
                                    </p:set>
                                    <p:animEffect transition="in" filter="fade">
                                      <p:cBhvr>
                                        <p:cTn id="20" dur="500"/>
                                        <p:tgtEl>
                                          <p:spTgt spid="17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3"/>
                                        </p:tgtEl>
                                        <p:attrNameLst>
                                          <p:attrName>style.visibility</p:attrName>
                                        </p:attrNameLst>
                                      </p:cBhvr>
                                      <p:to>
                                        <p:strVal val="visible"/>
                                      </p:to>
                                    </p:set>
                                    <p:animEffect transition="in" filter="fade">
                                      <p:cBhvr>
                                        <p:cTn id="23" dur="500"/>
                                        <p:tgtEl>
                                          <p:spTgt spid="17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5">
                                            <p:txEl>
                                              <p:pRg st="0" end="0"/>
                                            </p:txEl>
                                          </p:spTgt>
                                        </p:tgtEl>
                                        <p:attrNameLst>
                                          <p:attrName>style.visibility</p:attrName>
                                        </p:attrNameLst>
                                      </p:cBhvr>
                                      <p:to>
                                        <p:strVal val="visible"/>
                                      </p:to>
                                    </p:set>
                                    <p:animEffect transition="in" filter="fade">
                                      <p:cBhvr>
                                        <p:cTn id="26" dur="500"/>
                                        <p:tgtEl>
                                          <p:spTgt spid="175">
                                            <p:txEl>
                                              <p:pRg st="0" end="0"/>
                                            </p:txEl>
                                          </p:spTgt>
                                        </p:tgtEl>
                                      </p:cBhvr>
                                    </p:animEffect>
                                  </p:childTnLst>
                                </p:cTn>
                              </p:par>
                              <p:par>
                                <p:cTn id="27" presetID="26" presetClass="emph" presetSubtype="0" fill="hold" nodeType="withEffect">
                                  <p:stCondLst>
                                    <p:cond delay="0"/>
                                  </p:stCondLst>
                                  <p:childTnLst>
                                    <p:animEffect transition="out" filter="fade">
                                      <p:cBhvr>
                                        <p:cTn id="28" dur="500" tmFilter="0, 0; .2, .5; .8, .5; 1, 0"/>
                                        <p:tgtEl>
                                          <p:spTgt spid="166"/>
                                        </p:tgtEl>
                                      </p:cBhvr>
                                    </p:animEffect>
                                    <p:animScale>
                                      <p:cBhvr>
                                        <p:cTn id="29" dur="250" autoRev="1" fill="hold"/>
                                        <p:tgtEl>
                                          <p:spTgt spid="166"/>
                                        </p:tgtEl>
                                      </p:cBhvr>
                                      <p:by x="105000" y="105000"/>
                                    </p:animScale>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79"/>
                                        </p:tgtEl>
                                        <p:attrNameLst>
                                          <p:attrName>style.visibility</p:attrName>
                                        </p:attrNameLst>
                                      </p:cBhvr>
                                      <p:to>
                                        <p:strVal val="visible"/>
                                      </p:to>
                                    </p:set>
                                    <p:animEffect transition="in" filter="fade">
                                      <p:cBhvr>
                                        <p:cTn id="34" dur="500"/>
                                        <p:tgtEl>
                                          <p:spTgt spid="17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0"/>
                                        </p:tgtEl>
                                        <p:attrNameLst>
                                          <p:attrName>style.visibility</p:attrName>
                                        </p:attrNameLst>
                                      </p:cBhvr>
                                      <p:to>
                                        <p:strVal val="visible"/>
                                      </p:to>
                                    </p:set>
                                    <p:animEffect transition="in" filter="fade">
                                      <p:cBhvr>
                                        <p:cTn id="37" dur="500"/>
                                        <p:tgtEl>
                                          <p:spTgt spid="18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1">
                                            <p:txEl>
                                              <p:pRg st="0" end="0"/>
                                            </p:txEl>
                                          </p:spTgt>
                                        </p:tgtEl>
                                        <p:attrNameLst>
                                          <p:attrName>style.visibility</p:attrName>
                                        </p:attrNameLst>
                                      </p:cBhvr>
                                      <p:to>
                                        <p:strVal val="visible"/>
                                      </p:to>
                                    </p:set>
                                    <p:animEffect transition="in" filter="fade">
                                      <p:cBhvr>
                                        <p:cTn id="40" dur="500"/>
                                        <p:tgtEl>
                                          <p:spTgt spid="181">
                                            <p:txEl>
                                              <p:pRg st="0" end="0"/>
                                            </p:txEl>
                                          </p:spTgt>
                                        </p:tgtEl>
                                      </p:cBhvr>
                                    </p:animEffect>
                                  </p:childTnLst>
                                </p:cTn>
                              </p:par>
                              <p:par>
                                <p:cTn id="41" presetID="1" presetClass="path" presetSubtype="0" accel="50000" decel="50000" fill="hold" nodeType="withEffect">
                                  <p:stCondLst>
                                    <p:cond delay="0"/>
                                  </p:stCondLst>
                                  <p:childTnLst>
                                    <p:animMotion origin="layout" path="M 0 0 C 0.069 0 0.125 0.056 0.125 0.125 C 0.125 0.194 0.069 0.25 0 0.25 C -0.069 0.25 -0.125 0.194 -0.125 0.125 C -0.125 0.056 -0.069 0 0 0 Z" pathEditMode="relative" ptsTypes="">
                                      <p:cBhvr>
                                        <p:cTn id="42" dur="2000" fill="hold"/>
                                        <p:tgtEl>
                                          <p:spTgt spid="166"/>
                                        </p:tgtEl>
                                        <p:attrNameLst>
                                          <p:attrName>ppt_x</p:attrName>
                                          <p:attrName>ppt_y</p:attrName>
                                        </p:attrNameLst>
                                      </p:cBhvr>
                                    </p:animMotion>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0"/>
                                        </p:tgtEl>
                                        <p:attrNameLst>
                                          <p:attrName>style.visibility</p:attrName>
                                        </p:attrNameLst>
                                      </p:cBhvr>
                                      <p:to>
                                        <p:strVal val="visible"/>
                                      </p:to>
                                    </p:set>
                                    <p:animEffect transition="in" filter="fade">
                                      <p:cBhvr>
                                        <p:cTn id="47" dur="500"/>
                                        <p:tgtEl>
                                          <p:spTgt spid="17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1"/>
                                        </p:tgtEl>
                                        <p:attrNameLst>
                                          <p:attrName>style.visibility</p:attrName>
                                        </p:attrNameLst>
                                      </p:cBhvr>
                                      <p:to>
                                        <p:strVal val="visible"/>
                                      </p:to>
                                    </p:set>
                                    <p:animEffect transition="in" filter="fade">
                                      <p:cBhvr>
                                        <p:cTn id="50" dur="500"/>
                                        <p:tgtEl>
                                          <p:spTgt spid="17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72">
                                            <p:txEl>
                                              <p:pRg st="0" end="0"/>
                                            </p:txEl>
                                          </p:spTgt>
                                        </p:tgtEl>
                                        <p:attrNameLst>
                                          <p:attrName>style.visibility</p:attrName>
                                        </p:attrNameLst>
                                      </p:cBhvr>
                                      <p:to>
                                        <p:strVal val="visible"/>
                                      </p:to>
                                    </p:set>
                                    <p:animEffect transition="in" filter="fade">
                                      <p:cBhvr>
                                        <p:cTn id="53" dur="500"/>
                                        <p:tgtEl>
                                          <p:spTgt spid="172">
                                            <p:txEl>
                                              <p:pRg st="0" end="0"/>
                                            </p:txEl>
                                          </p:spTgt>
                                        </p:tgtEl>
                                      </p:cBhvr>
                                    </p:animEffect>
                                  </p:childTnLst>
                                </p:cTn>
                              </p:par>
                              <p:par>
                                <p:cTn id="54" presetID="26" presetClass="emph" presetSubtype="0" fill="hold" nodeType="withEffect">
                                  <p:stCondLst>
                                    <p:cond delay="0"/>
                                  </p:stCondLst>
                                  <p:childTnLst>
                                    <p:animEffect transition="out" filter="fade">
                                      <p:cBhvr>
                                        <p:cTn id="55" dur="500" tmFilter="0, 0; .2, .5; .8, .5; 1, 0"/>
                                        <p:tgtEl>
                                          <p:spTgt spid="166"/>
                                        </p:tgtEl>
                                      </p:cBhvr>
                                    </p:animEffect>
                                    <p:animScale>
                                      <p:cBhvr>
                                        <p:cTn id="56" dur="250" autoRev="1" fill="hold"/>
                                        <p:tgtEl>
                                          <p:spTgt spid="166"/>
                                        </p:tgtEl>
                                      </p:cBhvr>
                                      <p:by x="105000" y="105000"/>
                                    </p:animScale>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7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7"/>
                                        </p:tgtEl>
                                        <p:attrNameLst>
                                          <p:attrName>style.visibility</p:attrName>
                                        </p:attrNameLst>
                                      </p:cBhvr>
                                      <p:to>
                                        <p:strVal val="visible"/>
                                      </p:to>
                                    </p:set>
                                  </p:childTnLst>
                                </p:cTn>
                              </p:par>
                              <p:par>
                                <p:cTn id="63" presetID="1" presetClass="path" presetSubtype="0" accel="50000" decel="50000" fill="hold" nodeType="withEffect">
                                  <p:stCondLst>
                                    <p:cond delay="0"/>
                                  </p:stCondLst>
                                  <p:childTnLst>
                                    <p:animMotion origin="layout" path="M 0 0 C 0.069 0 0.125 0.056 0.125 0.125 C 0.125 0.194 0.069 0.25 0 0.25 C -0.069 0.25 -0.125 0.194 -0.125 0.125 C -0.125 0.056 -0.069 0 0 0 Z" pathEditMode="relative" ptsTypes="">
                                      <p:cBhvr>
                                        <p:cTn id="64" dur="2000" fill="hold"/>
                                        <p:tgtEl>
                                          <p:spTgt spid="16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p:bldP spid="168" grpId="0"/>
      <p:bldP spid="169" grpId="0" build="p"/>
      <p:bldP spid="170" grpId="0"/>
      <p:bldP spid="171" grpId="0"/>
      <p:bldP spid="172" grpId="0" build="p"/>
      <p:bldP spid="173" grpId="0"/>
      <p:bldP spid="174" grpId="0"/>
      <p:bldP spid="175" grpId="0" build="p"/>
      <p:bldP spid="176" grpId="0"/>
      <p:bldP spid="177" grpId="0"/>
      <p:bldP spid="179" grpId="0"/>
      <p:bldP spid="180" grpId="0"/>
      <p:bldP spid="181"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8"/>
          <p:cNvSpPr/>
          <p:nvPr/>
        </p:nvSpPr>
        <p:spPr>
          <a:xfrm>
            <a:off x="6779234" y="-336621"/>
            <a:ext cx="2879400" cy="28794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8"/>
          <p:cNvSpPr txBox="1">
            <a:spLocks noGrp="1"/>
          </p:cNvSpPr>
          <p:nvPr>
            <p:ph type="ctrTitle"/>
          </p:nvPr>
        </p:nvSpPr>
        <p:spPr>
          <a:xfrm>
            <a:off x="258291" y="366513"/>
            <a:ext cx="5715635"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HK" smtClean="0"/>
              <a:t>Analyse Multivari</a:t>
            </a:r>
            <a:r>
              <a:rPr lang="fr-FR" smtClean="0"/>
              <a:t>é</a:t>
            </a:r>
            <a:r>
              <a:rPr lang="en-HK" smtClean="0"/>
              <a:t>e: ACP </a:t>
            </a:r>
            <a:endParaRPr/>
          </a:p>
        </p:txBody>
      </p:sp>
      <p:cxnSp>
        <p:nvCxnSpPr>
          <p:cNvPr id="219" name="Google Shape;219;p28"/>
          <p:cNvCxnSpPr/>
          <p:nvPr/>
        </p:nvCxnSpPr>
        <p:spPr>
          <a:xfrm>
            <a:off x="3937892" y="773151"/>
            <a:ext cx="5872313" cy="48654"/>
          </a:xfrm>
          <a:prstGeom prst="straightConnector1">
            <a:avLst/>
          </a:prstGeom>
          <a:noFill/>
          <a:ln w="76200" cap="flat" cmpd="sng">
            <a:solidFill>
              <a:schemeClr val="accent1"/>
            </a:solidFill>
            <a:prstDash val="solid"/>
            <a:round/>
            <a:headEnd type="none" w="med" len="med"/>
            <a:tailEnd type="none" w="med" len="med"/>
          </a:ln>
        </p:spPr>
      </p:cxnSp>
      <p:sp>
        <p:nvSpPr>
          <p:cNvPr id="3" name="AutoShape 2" descr="data:image/png;base64,iVBORw0KGgoAAAANSUhEUgAAA3cAAAJhCAYAAADiy0kkAAAAOXRFWHRTb2Z0d2FyZQBNYXRwbG90bGliIHZlcnNpb24zLjQuMSwgaHR0cHM6Ly9tYXRwbG90bGliLm9yZy/Z1A+gAAAACXBIWXMAAAsTAAALEwEAmpwYAAA780lEQVR4nO3deZiVdeH//9cAA6iAqIHikvsOomIQpoKaSwo/+uCSS6iFuYPiiiumIoYoGEpprh+1BBUl0SzN5JNiqFNquOSSqCS5EYrsDPP7g8v5NrI4jMzCzeNxXV7XnHPu+9zvc5/3nOHpfZ9zSioqKioCAADAKq1RfQ8AAACAr0/cAQAAFIC4AwAAKABxBwAAUADiDgAAoADEHUADVZ8fZuyDlAFg1SPuAGqoT58+2XbbbSv/22GHHdKlS5ccf/zxeeaZZ6osO3bs2Gy77baZPn16te77+eefT//+/b9yuW233Ta33HJLkmTkyJHZZZddVvyBfMkbb7yRY489tvLypEmTsu222+bvf//7177vFVWf2/7vfVtfHnvssWy77ba5//7763Ucq4qBAwemR48elZcbwnMIUJea1PcAAFZlu+66a84777wkycKFC/Phhx/mnnvuyY9+9KMMGzas8h+a3bt3z+jRo9OqVatq3e99992Xt99++yuXGz16dDbccMOaP4ClePTRR6vE1I477pjRo0dnyy23XKnb4av98pe/zA9/+MMccsgh9T0UAFYB4g7ga2jVqlV23nnnKtcdeOCBOfbYY3PppZdmzz33zNprr511110366677krf/pe3XRtatGhRJ9uhqkWLFmXo0KHZdNNN63soAKwinJYJsJI1atQop5xySmbOnJlHH300yZKnZf7zn//M8ccfn9122y277rpr+vbtm9deey3J4lPLHnjggbzxxhvZdtttM2nSpIwdOzZdunTJzTffnC5duqRbt26ZPXv2Uk87e/DBB7P33nunY8eOOfHEE/POO+9U3vbl09aS5PHHH8+2226bqVOnZuTIkbn++usr73vs2LFLPTXyscceyyGHHJKdd9453bp1y4gRI7Jw4cLK2/fZZ5/86le/yqBBg9K5c+fKI5yff/75cvfdhAkT8v3vfz877bRTjjjiiEydOnWJZSZPnpxjjz02HTt2zLe//e1cfvnlmTNnTuXtH330UU4//fR06dIlHTt2zFFHHZVnn312udt9++2307dv3+yyyy7Zb7/98uc//3mJZaZOnZrTTz89Xbt2zS677JKTTz45U6ZMqbx95MiR6d27d8aPH58DDjggHTp0yCGHHJK//vWvlcsMHDgw/fv3zx133JG99947O+20U/r06ZO33nqryraefvrp/OAHP8j//M//ZJ999sl1112X8vLyKsuMHz8+PXv2TPv27fPd7343d955Z5XbX3zxxRx99NHZZZdd0rlz5/Tv3z//+te/lrkPqjP+JHnuuedy9NFHZ9ddd83uu++eyy67LLNmzaq8vU+fPhkyZEiGDx+e73znO+nYsWNOOeWUfPDBB8vc9hfz+5lnnkmvXr3Svn37HHTQQfnjH/9YZXxfPu341VdfrfwdqY5PPvkk5557bjp37pxddtklJ510Ut57773K28vLyzN06NB07969cgy/+c1vqnXfAA2BuAOoBZ07d07jxo3zt7/9bYnbFi1alJNPPjnl5eUZPnx4hg8fnv/85z858cQTU15enlNOOSXdunXLJptsktGjR2fHHXdMksycOTMPPfRQhg0blvPPPz9rrrnmEvc9Z86cDBs2LP3798/QoUMzZcqUHHfccZk9e3a1xn3YYYfl0EMPTfPmzTN69Oh07959iWVGjx6d0047LTvttFOuv/76/PCHP8ytt96agQMHVlnuxhtvzGeffZZrr702Z5xxRh5++OH84he/WOa2X3jhhZx88snZfPPNc/3116dr16659NJLqyzz5ptv5oc//GFKSkoyYsSInH322XnkkUdyxhlnVC5zzjnn5N13382QIUMyatSorLHGGjnxxBMzY8aMpW73888/T58+ffLJJ5/k6quvzgknnLDEY/n3v/+dww47LO+8804uvfTSDBkyJFOnTs1RRx1VJVqmTJmSn//85znttNMycuTIzJs3L6effnqV8J04cWIefPDBXHjhhbn66qvzzjvvVNneM888k5/85CfZeOONc/3116dv37657bbbcsUVV1Qu88ADD+Sss87Kt771rfzyl7/M97///QwZMiQ333xzksVz5YQTTsj666+fUaNG5fLLL88rr7ySM888c5n7vzrjnzBhQo455pi0adMmw4cPT79+/TJ+/PiceOKJWbRoUeX93H///XnxxRdz5ZVX5tJLL82kSZMyZMiQ5W571qxZueCCC3L00UfnxhtvzDrrrJMBAwYs83lbUXPnzs0xxxyTsrKyXHTRRRk6dGg+/vjj/PCHP8ynn36aZPGcvf/++3PGGWfklltuyZ577plLL710qbEP0BA5LROgFjRu3DitW7fOxx9/vMRtn3zySaZMmZJ+/fplzz33TJK0a9cu48ePz+zZs/PNb34z6667bt5///0qp0OWl5fntNNOq1xnaSoqKnL11Vena9euSZItttgiPXv2zMMPP5zDDjvsK8e9wQYbZIMNNkijRo2WeipmeXl5RowYkYMPPjiDBg1Kkuyxxx5p2bJlBg0alOOPPz7bbbdd5X1de+21KSkpyR577JFnn302//d//5dzzjlnqdu++eabs9lmm1Wus9dee2XmzJlVjkiNGjUq3/jGN3LTTTeladOmSZLNNtssRx99dJ577rl861vfSllZWU477bTss88+SZKtt946t912W+bMmZPWrVsvsd2xY8fmP//5T+67775ssMEGSZK11147/fr1q1zm9ttvz9y5c3PrrbdWnl7buXPnfPe7381tt91WGWezZs3K7bffnp122qlyf51yyil57bXX0r59+8plbrzxxrRt2zZJ8sEHH2Tw4MH5z3/+k3XWWScjRoxIx44dM3z48CTJXnvtlbXXXjvnn39++vbtmw033DDXXnttevbsmUsuuaTyOSgpKcmoUaNy1FFH5a233sqMGTPSp0+fyqNd66yzTv7yl79k0aJFadRo6f9v96vGf91112WnnXbKiBEjKtfZeOONc/zxx+fJJ5+s3OeNGzfOjTfemGbNmiVJXnvttYwZM2ap2/zCggULcs455+Sggw5Kkqy33nrp1atXJk2alAMOOGC561bHgw8+mLfffjsPPfRQ5ftHu3btmr333jt33nlnTjvttJSVlaV9+/b5/ve/nyTp0qVLmjdvnjXWWONrbx+gLjhyB1DH1ltvvWy22Wa5+OKLc8EFF+T3v/99Ntpoo5x55plp2bLlctfdfPPNl3t7y5YtK8MuWRw2m2yyScrKylbK2P/5z39m+vTpOfDAA6tcf/DBBydZ/CmfX+jQoUNKSkoqL2+wwQbLPYL417/+NXvuuWeVdfbff/8qy0yaNCm77757GjVqlIULF2bhwoXZeeed06JFi8pPKN1tt93y85//PGeeeWbGjRuXpk2b5rzzzku7du2Wud1tttmmMuySZN99903jxo0rLz/33HPp0qVLlfdNrrvuuunatWuVUz6bNGlSGXFfPOYkVU4b3XDDDSvD7svLzJkzJy+99FL23nvvyse3cOHC7LXXXlm0aFEmTZqUt99+Ox9++GG6d+++xDKzZs3KSy+9lK222iqtW7fOSSedlMsuuywTJkzIzjvvnP79+y8z7L5q/LNmzcorr7yyxHP/xftKn3vuucrrtt1228qw++J+/nsfLMt//w+Fpe27r2PSpEnZdNNNs+mmm1bus+bNm6dTp075y1/+kmTx3HnqqafSp0+f3HHHHXnvvfcyYMCA7LbbbitlDAC1zZE7gFowb968fPrpp1l//fWXuK1Ro0a5/fbbM3LkyPzxj3/M/fffn+bNm+eII47Ieeedt9x/fH/Vh7Kst956S11n5syZK/4gluKL09e+vJ2WLVumadOmVd5T9+WjHSUlJcv9/rzPPvss66yzTpXrvvGNb1S5PGPGjIwePTqjR49eYv2PPvooSTJ8+PDccMMN+d3vfpeHH344paWlOeigg3LZZZelefPm1dpu48aNq+zrzz77LNtvv/0S66633np58803Ky83bdq0yvP3xc//fcril/fLfy/z2WefZdGiRbnmmmtyzTXXLPUxfnGa4llnnZWzzjprqcu0aNEid911V2644YY88MADufvuu9OqVauccMIJ+clPfrLEOtUZ/8yZM1NRUbHMOfZ1nvsv/Pfzs7R993XMmDEj//znPytPc/5vm222WZLkhBNOyBprrJH77rsvV155Za688sp06tQpV111Vb75zW+ulHEA1CZxB1ALnn/++SxcuDCdOnVa6u3t2rXLlVdemUWLFuWFF17Ivffem9tvvz0dO3asPC2tJj777LMlrvv444+zzTbbJFn8j+wv/2P5vz8M46t8cVrjJ598ssR258+fv9TTHlfkvr98v19+v1WLFi2y77775sgjj1xi/S8CrXXr1rnwwgtz4YUX5tVXX81vf/vb3Hbbbdlqq61ywgknLHW7X/5Ak4qKisqQTRafprm0U2w//vjjr/WYv2yttdZKkpx88snZd999l7i9bdu2leO65JJLKk+f/G8bb7xxksVHbUeMGJH58+enrKwsd9xxR4YNG5bOnTunY8eOKzy2li1bpqSkZInnKFn5+2Fpvu7cbdmyZbbbbrsq7138when+DZu3DjHHXdcjjvuuLz//vt5/PHHM3LkyFx22WWV72cEaMiclgmwklVUVOSmm25K69atlzitMFn8/qM99tgjL7/8cho1apRdd901V1xxRZo0aZL3338/SZZ79G55pk+fnpdffrny8ssvv5ypU6emc+fOSRbHwyeffFLlH8lfPmVzedvefPPNs84661R+CugXHnnkkSSLv/evprp06ZI//elPVT58ZMKECVWW6dSpU/75z3+mffv26dChQzp06JB27drlmmuuyRtvvJHp06ene/fu+cMf/pAk2X777XPeeedlww03zLRp05a53TfeeKPKJ18+88wzmT9/fpXtTpo0qcqX0E+fPj3PPPPM13rMX9aiRYtst912ee+99yofX4cOHVJaWpprr702//73v7PFFlukdevW+eCDD6osM2PGjFx33XX5/PPP83//93/p2rVrpk+fnqZNm6Zr1665+OKLk6Ryjq2otdZaK9tvv/0Sz/2f//znzJw5c6Xuh6Vp0aJF5s6dW+V/YKzI6ca77rprpk6dmo022qhyn7Vv3z633357nnzyySTJj3/848oPftlwww1zzDHH5Lvf/e4y5w5AQ+PIHcDX8Nlnn+WFF15IsvhLzD/44IPce++9ee655zJs2LC0aNFiiXW22mqrrLXWWjnvvPNy2mmnZe21186DDz6YkpKSyk+nbNWqVf7973/n6aefrvIeqK/StGnTnHnmmTn77LOzYMGCDBs2LNttt13lB1LstddeufPOO/PTn/40Bx10UP7yl7/k8ccfr3IfrVq1ypw5c/L4448vcWSocePGOe2003L55Zdn7bXXzr777pt//OMfGTlyZA488MDKI4Q1cdJJJ+WQQw7JqaeemqOOOir/+Mc/cvfdd1dZ5pRTTskRRxyR008/PYccckjmz5+fUaNGZdq0adlhhx2y7rrrZtNNN83gwYMze/bstGvXLk8++WTef//97Lfffkvd7ve///3ceuutOemkkzJgwIDMnTs3w4cPT2lpaeUyxx13XB544IH8+Mc/zsknn5wk+cUvfpGmTZvm2GOPrfFjXpr+/fvn1FNPTYsWLbLffvvlP//5T0aMGJFGjRplm222SZMmTdKvX79cddVVSRZ/KMjUqVNzzTXXZLPNNsvGG2+cli1bpqKiIqeddlp+8pOfpLS0NHfccUdatWqVLl261Hhs/fr1yymnnJIzzjgjvXv3zrRp03Lttddml112yV577bWydsFS7bnnnhkyZEguvPDCHH300Xnttdfy61//utrrH3roobnzzjvz4x//OCeccEJat26d0aNH5w9/+EP+v//v/0uyOOJ/8YtfpE2bNunQoUPeeuutPProoyv9OQaoLeIO4Gv461//mh/84AdJFh/xWnvttbPzzjvnf//3f5f5IQxNmjTJr371q/zsZz/LpZdeWvmdcjfeeGO22mqrJMkPfvCD/OlPf8qJJ56YoUOHVns8G220UY477rj89Kc/zaxZs9KtW7dcfPHFlaed7bXXXhkwYEDuuuuuPPjgg+natWuuuuqqKu/DOvjgg/Pggw/mjDPOyOmnn75E4P3whz9M8+bNc+utt+bee+9N27Zt86Mf/SinnHLKCu27L9t6661z6623ZujQoenXr18233zzXHLJJVU+XbN9+/a54447MmLEiPTv3z/NmjXLrrvumqFDh1a+v/Haa6/N0KFDM2zYsMyYMSObb755hg0blt13332p223WrFnuuOOOXH755Rk4cGBatWqVAQMG5Oqrr65cpl27drn77rtz9dVXZ+DAgWncuHG6dOmS4cOHV/kglpVh3333zahRo3LDDTdk7NixadGiRXbfffecffbZle9l++I5uP3223PrrbemdevWOfDAAzNgwICUlJSkdevWufnmm3PNNdfk3HPPzYIFC7LTTjvltttu+8r3bS7PPvvskxtuuCE33HBDTjnllLRu3To9evTIgAEDqnwATW3Ycsstc8UVV+QXv/hFfvKTn6Rjx475+c9/nsMPP7xa67do0SJ33313hg4dmksvvTTz58/P1ltvnVGjRqVbt25JFv8PhkWLFuU3v/lNRowYkTZt2uTYY4/NaaedVpsPDWClKamozjucAQAAaNC85w4AAKAAxB0AAEABiDsAAIACEHcAAAAFsMp8WuaiRYsya9aslJaWpqSkpL6HAwAAUKcqKiqyYMGCrLXWWkv9XtpVJu5mzZqV119/vb6HAQAAUK+22WabtGzZconrV5m4++LLZLfZZpvK72uCL0yePHmFvugZ6oJ5SUNkXtIQmZc0RA1xXs6fPz+vv/56ZRt92SoTd1+citm0adM0a9asnkdDQ2Re0BCZlzRE5iUNkXlJQ9RQ5+Wy3qbmA1UAAAAKQNwBAAAUgLgDAAAoAHEHAABQAOIOAACgAMQdAABAAYg7AACAAhB3AAAABSDuAAAACkDcAQAAFIC4AwAAKABxBwAAUADiDgAAoADEHQAAQAGIOwAAgAIQdwAAAAUg7gAAAApA3AEAABSAuAMAACiAWo+7zz//PD169MjUqVOTJH/7299y+OGH5+CDD86ZZ56Z+fPn1/YQAAAACq9W4+7FF1/MkUcemSlTpiRZHHr9+vXLZZddlocffjhJct9999XmEAAAAFYLtRp3Y8aMyaBBg9K2bdskydNPP52dd9452223XZLkoosuyn777VebQwAAAFgtNKnNOx88eHCVy++8807WXHPNnHrqqXn33Xez2267ZeDAgbU5BAAAgNVCrcbdl5WXl+epp57K6NGjs+GGG+bCCy/MTTfdlH79+lX7PiZPnlyLI2RVVlZWVt9DgCWYlzRE5iUNkXlJbdpu+x2z1prNV3idVW1e1mncfeMb30jHjh2zySabJEm+973v5a677lqh+2jfvn2aNWtWG8NjFVZWVpZOnTrV9zCgCvOShsi8pCEyL6kLPc8at0LLP3RNrwY3L+fNm7fcg111+lUIe+yxR15++eVMmzYtSfKnP/0pO+64Y10OAQAAoJDq9Mhdu3btctlll+Wkk07KvHnzsv322+e8886ryyEAAAAUUp3E3RNPPFH5c/fu3dO9e/e62CwAAMBqo05PywQAAKB2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Go17j7//PP06NEjU6dOrXL93XffnT59+tTmpgEAAFYrtRZ3L774Yo488shMmTKlyvVvvvlmbrzxxtraLAAAwGqp1uJuzJgxGTRoUNq2bVt53fz583PJJZfk9NNPr63NAgAArJaa1NYdDx48eInrrrnmmhxyyCHZeOONa3y/kydP/jrDosDKysrqewiwBPOShsi8pCEyL6lNnTp1qtF6q9q8rLW4+7Knn34606ZNy/nnn59JkybV+H7at2+fZs2arcSRUQRlZWU1/qWF2mJe0hCZlzRE5iUNVUObl/PmzVvuwa46i7vx48fnjTfeSK9evTJ79ux8/PHHOeOMMzJixIi6GgIAAEBh1VncDRkypPLnSZMm5frrrxd2AAAAK4nvuQMAACiAWj9y98QTTyxxXZcuXdKlS5fa3jQAAMBqw5E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HUetx9/vnn6dGjR6ZOnZokGT16dHr06JGePXvm/PPPz/z582t7CAAAAIVXq3H34osv5sgjj8yUKVOSJG+//XZuueWW3HPPPfntb3+bRYsW5de//nVtDgEAAGC1UKtxN2bMmAwaNCht27ZNkjRt2jSXXnppWrRokZKSkmyzzTZ5//33a3MIAAAAq4UmtXnngwcPrnJ5o402ykYbbZQkmT59eu6+++4MGTJkhe5z8uTJK218FEtZWVl9DwGWYF7SEJmXNETmJbWpU6dONVpvVZuXtRp3y/LBBx/k+OOPzyGHHJIuXbqs0Lrt27dPs2bNamlkrKrKyspq/EsLtcW8pCEyL2mIzEsaqoY2L+fNm7fcg111/mmZb731Vo488sj8z//8T0499dS63jwAAEAh1emRu88//zx9+/bNgAED0qtXr7rcNAAAQKHV6ZG7++67Lx9//HFuvfXW9OrVK7169cp1111Xl0MAAAAopDo5cvfEE08kSY477rgcd9xxdbFJAACA1Uqdv+cOAACAlU/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GIOwAAgAKo9bj7/PPP06NHj0ydOjVJMnHixPTs2TP7779/hg8fXtubBwAAWC3Uaty9+OKLOfLIIzNlypQkydy5c3PBBRdk1KhReeSRRzJ58uRMmDChNocAAACwWqjVuBszZkwGDRqUtm3bJkleeumlbLrpptlkk03SpEmT9OzZM48++mhtDgEAAGC10KQ273zw4MFVLn/44Ydp06ZN5eW2bdvmgw8+qM0hAAAArBZqNe6+rKKiYonrSkpKVug+Jk+evLKGQ8GUlZXV9xBgCeYlDZF5SUNkXlKbOnXqVKP1VrV5Wadxt/766+fjjz+uvPzhhx9WnrJZXe3bt0+zZs1W9tBYxZWVldX4lxZqi3lJQ2Re0hCZlzRUDW1ezps3b7kHu+r0qxA6duyYt99+O++8807Ky8szfvz47LXXXnU5BAAAgEKq0yN3zZo1y1VXXZV+/fpl3rx56datWw488MC6HAIAAEAh1UncPfHEE5U/d+3aNb/97W/rYrMAAACrjTo9LRMAAIDaIe4AAAAKQNwBAAAUgLgDAAAoAHEHAABQAOIOAACgAMQdAABAAYg7AACAAhB3AAAABSDuAAAACkDcAQAAFIC4AwAAKABxBwAAUADiDgAAoADEHQAAQAGIOwAAgAIQdwAAAAUg7gAAAApA3AEAABSAuAMAACgAcQcAAFAA1Yq7jz76KCeccEIOOOCAfPzxx+nbt28+/PDD2h4bAAAA1VStuPvpT3+a7373u2nWrFnWXnvtbLfddrnoootqe2wAAABUU7Xi7l//+lcOP/zwNGrUKKWlpTnnnHMybdq02h4bAAAA1VStuCspKcmiRYsqL3/++edVLgMAAFC/mlRnof333z9nn312Zs6cmXvuuSf33ntvvve979X22AAAAKimasXdSSedlAcffDCLFi3KxIkTc8QRR+TQQw+t7bEBAABQTdWKu4ULF6ZRo0YZMWJEPvroozz88MOpqKhISUlJbY8PAACAaqjWe+4uvfTSPPnkk4tXaNQoZWVlufLKK2tzXAAAAKyAah25e+GFFzJ+/PgkyXrrrZfrrrsuvXr1qtWBAQAAUH3VOnK3YMGCzJ8/v/LywoULa21AAAAArLhqHbnr3r17+vbtm169eqWkpCTjx49Pt27dantsAAAAVFO14u7cc8/N3XffnT/+8Y9p0qRJ9ttvvxxxxBG1PTYAAACqqVpx17hx4xxzzDE55phjans8AAAA1EC14u6RRx7JsGHD8umnn6aioqLy+r/+9a+1NjAAAACqr1pxd91112XgwIHZYYcdfLcdAABAA1StuGvVqlX233//2h4LAAAANVStr0Lo2LFjJkyYUNtjAQAAoIaqdeRuwoQJueuuu1JaWprS0tJUVFSkpKTEe+4AAAAaiGrF3e23317LwwAAAODrqNZpmRtttFH+/ve/Z8yYMVl33XXzt7/9LRtttFFtjw0AAIBqqlbc3XTTTfnNb36TRx99NHPnzs3111+fG264obbHBgAAQDVVK+4efvjh/OpXv8oaa6yRddZZJ2PGjMn48eNre2wAAABUU7XirkmTJmnatGnl5VatWqVJk2q9XQ8AAIA6UK1Ca9euXZ588smUlJRk/vz5ueWWW7znDgAAoAGpVtxdfPHFOffcc/OPf/wjO++8czp27Jhhw4bV9tgAAACopmrF3frrr5877rgjc+bMSXl5eVq0aFHb4wIAAGAFVCvubrvttqVe/6Mf/WilDgYAAICaqVbcvf7665U/z58/P2VlZenSpUutDQoAAIAVU624GzJkSJXL06dPz7nnnlsrAwIAAGDFVeurEL5s3XXXzb/+9a+VPRYAAABqaIXfc1dRUZHJkydnvfXWq7VBAQAAsGJW+D13yeLvvXNaJgAAQMNRo/fcAQAA0LBUK+769OmTkpKSZd7+v//7vyttQAAAAKy4asVd+/bt89Zbb+Xwww9PaWlpxo0bl4ULF+bggw+u7fEBAABQDdWKu7/+9a/59a9/ncaNGydJ9txzzxx++OE54IADarTRcePG5aabbkqS7LXXXjnvvPNqdD8AAAAsVq2vQpg+fXrmz59feXnWrFmZO3dujTY4Z86cDB48OHfeeWfGjRuX559/PhMnTqzRfQEAALBYtY7c9ejRI4cffnj222+/VFRU5He/+12OOeaYGm2wvLw8ixYtypw5c7Lmmmtm4cKFadasWY3uCwAAgMVKKioqKqqz4GOPPZa//OUvadasWbp3757OnTvXeKN33nlnrr766jRv3jydO3fOyJEjl/uBLUkyb968TJ48ucbbBAAAVk+dOnVKz7PGrdA6D13TK2VlZbU0oq+nffv2Sz1AVq0jd0my/vrrZ+utt07v3r3z8ssv13ggr732Wu6///786U9/SsuWLXP22WfnlltuyfHHH1+t9Zf1QFi9lZWVpVOnTvU9DKjCvKQhMi9piMxLGqqGNi+/6oDXct9zt2DBgiTJ/fffn/PPPz8333xzZs6cmVNOOSVjxoyp0YCeeuqpdO3aNeutt16aNm2a3r1759lnn63RfQEAALDYcuPusMMOy1tvvZW77roro0ePTosWLbLeeutl7NixueOOO2q0we222y4TJ07M7NmzU1FRkSeeeCIdOnSo0X0BAACw2HJPyzzssMNy3XXXpVGjRmnRokXl9e3atav8WoQVtccee+SVV15J7969U1pamg4dOuSEE06o0X0BAACw2HLj7uijj87RRx+dvn375tVXX6380JPf/va3WXvttWu80RNOOEHQAQAArETV+kCVCy64IKeffnrefffd7LHHHmnWrFlGjRpV22MDAACgmqoVd3Pnzs24ceMyZcqUlJeXZ/PNN09paWltjw0AAIBqWu4Hqnzh7LPPTuPGjbPllltmm222EXYAAAANTLXibtttt81DDz2U999/PzNmzKj8DwAAgIahWqdl/vGPf8yjjz5a5bqSkpK8+uqrtTIoAAAAVky14u7vf/97bY8DAACAr2G5p2VefPHFlT9Pnz691gcDAABAzSw37iZPnlz5c9++fWt9MAAAANTMcuOuoqJiqT8DAADQsFTr0zKTxR+gAgAAQMO03A9UWbRoUT799NNUVFSkvLy88ucvtG7durbHBwAAQDUsN+5ef/31fPvb364Mui5dulTe5qsQAAAAGo7lxt1rr71WV+MAAADga6j2e+4AAABouMQdAABAAYg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qJe4e+KJJ9K7d+8ceOCBueKKK+pjCAAAAIVS53H33nvvZdCgQRk1alQeeuihvPLKK5kwYUJdDwMAAKBQmtT1Bh977LEcdNBB2WCDDZIkw4cPT7Nmzep6GAAAAIVS53H3zjvvpLS0NH379s1HH32UvffeO2eccUa11588eXLtDY5VWllZWX0PAZZgXtIQmZc0ROYltalTp041Wm9Vm5d1Hnfl5eV5/vnnc+edd2bNNdfMKaeckgceeCC9e/eu1vrt27d3pI8llJWV1fiXFmqLeUlDZF7SEJmXNFQNbV7OmzdvuQe76vw9d9/4xjfStWvXrLvuumnevHn23XffvPTSS3U9DAAAgEKp87jbe++989RTT+Wzzz5LeXl5/vznP2fHHXes62EAAAAUSp2fltmxY8ccf/zxOeqoo7JgwYJ85zvfySGHHFLXwwAAACiUOo+7JDn00ENz6KGH1semAQAACqlevsQcAACAlUvcAQAAFIC4AwAAKABxBwAAUADiDgAAoADEHQAAQAGIOwAAgAIQdwAAAAUg7gAAAApA3AEAABSAuAMAACgAcQcAAFAA4g4AAKAAxB0AAEABiDsAAIACEHcAAAAFIO4AAAAKQNwBAAAUgLgDAAAoAHEHAABQAOIOAACgAMQdAABAAYg7AACAAhB3AAAABSDuAAAACkDcAQAAFIC4A2rV/AXldboei9Vk/9nnALBqa1LfAwCKrWlp4/Q8a9wKr/fQNb1qYTSrj5rsd/scAFZtjtwBAAAUgLgDAAAoAHEHAABQAOIOAACgAMQdAABAAYg7AACAAhB3AAAABSDuAAAACkDcAQAAFIC4AwAAKABxBwAAUADiDgAAoADEHQAAQAGIOwAAgAIQdwAAAAUg7gAAAApA3AEAABSAuAMAACgAcQcAAFAA4g4AAKAAxB0AAEABiDsAAIACEHcAAAAFIO4AAAAKQNwBAAAUgLgDAAAoAHEHAABQAPUadz/72c8ycODA+hwCAABAIdRb3D3zzDN54IEH6mvzAAAAhVIvcTdjxowMHz48J510Un1sHgAAoHDqJe4uueSSDBgwIK1ataqPzQMAABROk7re4L333pt27dqla9euGTt27AqvP3ny5FoYFUVQVlZW30OoF9ttv2PWWrP5Cq83b/7CNGu6Yi8Bs2bPzWuvvrxC63Tq1GmFlv9vRXhO6+sx1HS/N+R9XtO5XpN5W3QN+XmmmL7q93dZr1l+f1lZivh3cWnqPO4eeeSRfPTRR+nVq1c+/fTTzJ49O1deeWUuuOCCaq3fvn37NGvWrJZHyaqmrKzsa0XEqq7nWeNWeJ2Hrum1wus9dE2vOt3Pq/pzuirOy4Y+3prO9Yb+uOrSqjgvKQa/v6yKGtr8mzdv3nIPdtV53N12222VP48dOzbPPvtstcMOAACApfM9dwAAAAVQ50fu/lvv3r3Tu3fv+hwCAABAIThyBwAAUADiDgAAoADEHQAAQAGIOwAAgAIQdwAAAAUg7gAAAApA3AEAABSAuAMAACgAcQcAAFAA4g4AAKAAxB0AAEABiDsAAIACEHcAAAAFIO4AAAAKQNwBAAAUgLgDAAAoAHEHAABQAOIOAACgAMQdAABAAYg7AACAAhB3AAAABSDuAAAACkDcAQAAFIC4AwAAKABxBwAAUADiDgAAoADEHQAAQAGIO5Zp/oLyOlkHAKgf/tZDsTSp7wHQcDUtbZyeZ41boXUeuqZXLY0GAFjZ/K2HYnHkDgAAoADEHQAAQAGIOwAAgAIQdwAAAAUg7gAAAApA3AEAABSAuAMAACgAcQcAAFAA4g4AAKAAxB0AAEABiDsAAIACEHcAAAAFIO4AAAAKQNwBAAAUgLgDAAAoAHEHAABQAOIOAACgAMQdAABAAYg7AACAAhB3AAAABSDuAAAACkDcAQAAFIC4AwAAKABxBwAAUADiDgAAoADEHQAAQAGIOwAAgAJoUh8bvf766/O73/0uSdKtW7ece+659TEMAACAwqjzI3cTJ07MU089lQceeCAPPvhgXn755Tz22GN1PQwAAIBCqfMjd23atMnAgQPTtGnTJMmWW26Z999/v66HAQAAUCh1Hndbb7115c9TpkzJI488knvuuaeuhwEAAFAo9fKeuyR54403cuKJJ+a8887LZpttVu31Jk+eXHuDqqHttt8xa63ZfIXWmTV7bl579eVaGtHK0alTpxqtV1ZWtpJH0rC3W99q+jzV1Iru568zviI8p/X1GFa139/qWN3n0sq0IvujqH/jWKwmv1fzF5SnaWnjWhjN0vn9rTm/v/9PEf8uLk29xF1ZWVn69++fCy64IAcffPAKrdu+ffs0a9aslkZWcz3PGrdCyz90Ta86/0d5XamPx1VWVlbY/dnQ1OV+XtWf01VxXq5q462uoj6umqjJvPQ3jv/WtLRxjeZETZlLX4/f36+noe2LefPmLfdgV53H3bRp03Lqqadm+PDh6dq1a11vHgAAoJDqPO5uueWWzJs3L1dddVXldUcccUSOPPLIuh4KAABAYdR53F100UW56KKL6nqzAAAAhVbn33MHAADAyifuAAAACkDcAQAAFIC4AwAAKABxBwAAUADiDgAAoADEHQAAQAGIOwAAgAIQdwAAAAUg7gAAAApA3AEAABSAuAMAACgAcQcAAFAA4g4AAKAAxB0AAEABiDsAAIACEHcAAAAFIO4AAAAKQNwBAAAUgLgDAAAoAHEHAABQAOIOAACgAMQdAABAAYg7AACAAhB3AAAABSDuAAAACkDcAQAAFIC4g68wf0F5na4HAAA10aS+BwANXdPSxul51rgVXu+ha3rVwmgAAGDpHLkDAAAoAHEHAABQAOIOAACgAMQdAABAAYg7AACAAhB3AAAABSDuAAAACkDcAQAAFIC4AwAAKABxBwAAUADiDgAAoADEHQAAQAGIOwAAgAIQdwAAAAUg7gAAAApA3AEAABSAuAMAACgAcQcAAFAA4g4AAKAAxB0AAEABiDsAAIACEHcAAAAFIO4AAAAKQNwBAAAUgLgDAAAoAHEHAABQAOIOAACgAOol7h566KEcdNBB2W+//XL33XfXxxAAAAAKpUldb/CDDz7I8OHDM3bs2DRt2jRHHHFEunTpkq222qquhwIAAFAYdR53EydOzLe//e20bt06SXLAAQfk0UcfzWmnnbbc9SoqKpIk8+fPr+0h1kjrtRqv0PLz5s2rpZGsXKvS46rNba/ofkjqdl/UdHx19fw29P1Xm+rzcaxKv7/VtTrPpZVpRfdJEecS/09Nnt+6WOeL9fh6/P7+P0XYF1+00Bdt9GUlFcu6pZbceOONmT17dgYMGJAkuffee/PSSy/l8ssvX+56M2fOzOuvv14XQwQAAGiwttlmm7Rs2XKJ6+v8yN3SWrKkpOQr11trrbWyzTbbpLS0tFrLAwAAFElFRUUWLFiQtdZaa6m313ncrb/++nn++ecrL3/44Ydp27btV67XqFGjpdYpAADA6qJ58+bLvK3OPy1z9913zzPPPJPp06dnzpw5+cMf/pC99tqrrocBAABQKPVy5G7AgAE55phjsmDBghx66KHZaaed6noYAAAAhVLnH6gCAADAylcvX2IOAADAyiXuAAAACkDcAQAAFIC4AwAAKABxxyrn+uuvz8EHH5yDDz44Q4cOTZJMnDgxPXv2zP7775/hw4fX8whZnf3sZz/LwIEDkySvvvpqDjnkkBxwwAG58MILs3DhwnoeHaubJ554Ir17986BBx6YK664IonXS+rfuHHjKv+O/+xnP0vi9ZL68/nnn6dHjx6ZOnVqkmW/Rq4qc1TcsUqZOHFinnrqqTzwwAN58MEH8/LLL2f8+PG54IILMmrUqDzyyCOZPHlyJkyYUN9DZTX0zDPP5IEHHqi8fM455+Tiiy/O73//+1RUVGTMmDH1ODpWN++9914GDRqUUaNG5aGHHsorr7ySCRMmeL2kXs2ZMyeDBw/OnXfemXHjxuX555/PxIkTvV5SL1588cUceeSRmTJlSpJk7ty5y3yNXFXmqLhjldKmTZsMHDgwTZs2TWlpabbccstMmTIlm266aTbZZJM0adIkPXv2zKOPPlrfQ2U1M2PGjAwfPjwnnXRSkuRf//pX5s6dm5133jlJ0rt3b/OSOvXYY4/loIMOygYbbJDS0tIMHz48a6yxhtdL6lV5eXkWLVqUOXPmZOHChVm4cGGaNGni9ZJ6MWbMmAwaNCht27ZNkrz00ktLfY1clf6m1/mXmMPXsfXWW1f+PGXKlDzyyCPp06dP2rRpU3l927Zt88EHH9TH8FiNXXLJJRkwYECmTZuWJPnwww+rzMs2bdqYl9Spd955J6Wlpenbt28++uij7L333tl66629XlKvWrRokdNPPz3f+9730rx583Tu3DmlpaVeL6kXgwcPrnL5y3+7v3iNXJX+pjtyxyrpjTfeyI9//OOcd955+eY3v7nE7SUlJfUwKlZX9957b9q1a5euXbtWXldRUbHEcuYldam8vDzPPPNMrr766owZMyZ///vfK99T8t/MS+rSa6+9lvvvvz9/+tOf8tRTT6VRo0Z5+umnl1jOvKQ+LOtv96r0N92RO1Y5ZWVl6d+/fy644IIcfPDBefbZZ/Pxxx9X3v7hhx9WHl6HuvDII4/ko48+Sq9evfLpp59m9uzZKSkpqTIvP/roI/OSOvWNb3wjXbt2zbrrrpsk2XffffPoo4+mcePGlct4vaSuPfXUU+natWvWW2+9JItPb7vlllu8XtIgrL/++kv9N+WXr2/Ic9SRO1Yp06ZNy6mnnpphw4bl4IMPTpJ07Ngxb7/9dt55552Ul5dn/Pjx2Wuvvep5pKxObrvttowfPz7jxo1L//79s88++2TIkCFp1qxZysrKkiQPPvigeUmd2nvvvfPUU0/ls88+S3l5ef785z/nwAMP9HpJvdpuu+0yceLEzJ49OxUVFXniiSfSuXNnr5c0CMv6N+VGG220ysxRR+5Ypdxyyy2ZN29errrqqsrrjjjiiFx11VXp169f5s2bl27duuXAAw+sx1HCYsOGDctFF12UWbNmZYcddsgxxxxT30NiNdKxY8ccf/zxOeqoo7JgwYJ85zvfyZFHHpktttjC6yX1Zo899sgrr7yS3r17p7S0NB06dMgJJ5yQ/fbbz+sl9a5Zs2bL/DflqvI3vaRiaSeRAgAAsEpxWiYAAEABiDsAAIACEHcAAAAFIO4AAAAKQNwBAAAUgK9CAGCVMHXq1Oy3337ZZpttKq+rqKjIMccck0MPPbQeR7Z0L730Uu67775cdtll9T0UAFYT4g6AVUbz5s0zbty4yssffPBBevTokfbt22e77barx5Et6c0338wHH3xQ38MAYDUi7gBYZa2//vrZdNNNM2XKlPzxj3/Mww8/nMaNG2fzzTfPxRdfnDZt2qRPnz45+uijK7+I9r8vt2/fPvvuu29ee+21DBs2LIsWLcoVV1yROXPmpLS0NOeee266du2at956K4MHD86MGTNSXl6ePn365NBDD82kSZMyfPjwbLLJJnnjjTcyf/78XHLJJdl0003z85//PDNnzsz555+fwYMH58orr8yLL76YWbNmpaKiIldccUU6deqU6dOn5/zzz8+7776b1q1bp02bNtl6663Tr1+/ZW4XAJZG3AGwyvrb3/6Wd999N2+99Vb+/Oc/57777suaa66ZkSNHZuDAgbnllluWu/6CBQuy995757rrrqv8+Yorrkj37t0zefLknH/++bn//vvTv3//DB06NDvuuGNmzpyZH/zgB9lqq62SLD79ctCgQdl+++1z66235vrrr89dd92V/v375/e//32GDBmSv/3tb/nwww8zevToNGrUKDfddFN+9atfpVOnTrniiiuy1VZb5cYbb8yHH36Y3r17Z+utt87ChQuXud2dd965DvYuAKsacQfAKmPu3Lnp1atXkqS8vDzrrLNOrr766owdOza9e/fOmmuumSQ55phj8stf/jLz58//yvvcbbfdkiSvv/56GjVqlO7duydJ2rdvn4ceeihvvvlm3n333VxwwQVVxvHKK69kyy23zIYbbpjtt98+SbLDDjvkgQceWGIbu+yyS9Zee+3cc889ee+99zJp0qSstdZaSZIJEyZUrtO2bdvKI4xTpkxZ5nbFHQBLI+4AWGV8+T13X7j//vurXF60aFEWLlxYebmioqLy5wULFlRZ9osgbNy4cUpKSqrc9vrrr6eioiKtWrWqst2PP/44LVu2zAsvvJDmzZtXXl9SUlJlW1948sknM3jw4PzoRz/Kvvvumy222CK//e1vkyRNmjSpsk6jRos/yLq8vHyZ2wWApfFVCACs8vbYY4+MHTs2s2fPTpLceeed+da3vpWmTZtm3XXXzeTJk5Mk7777bv7xj38s9T622GKLlJSU5Omnn06SvPzyyzn22GOz+eabp1mzZpWRNW3atPTo0aPyPpelcePGlYH59NNPZ++9985RRx2VDh065PHHH095eXmSpFu3brnvvvuSJP/5z3/y+OOPp6SkpMbbBWD15cgdAKu8Qw89NNOmTcthhx2WRYsWZdNNN82wYcOSJCeffHIGDhyYCRMmZIsttqg8DfPLmjZtmpEjR+bKK6/M0KFDU1pampEjR6Zp06YZNWpUBg8enJtvvjkLFy7M6aefnk6dOmXSpEnLHNMuu+ySESNG5NRTT82ZZ56Zs88+Oz179kzjxo2z22675Q9/+EMWLVqU888/PxdddFF69uyZ1q1bZ8MNN0zz5s2Xu10AWJqSiqWdPwIA1Im77747O+ywQ3bZZZfMnz8/Rx11VPr165du3brV99AAWMU4cgcA9WirrbbK5ZdfnkWLFmXBggU58MADhR0ANeLIHQAAQAH4QBUAAIACEHcAAAAFIO4AAAAKQNwBAAAUgLgDAAAoAHEHAABQAP8/0Q/wsoVW45M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Google Shape;1129;p50"/>
          <p:cNvPicPr preferRelativeResize="0"/>
          <p:nvPr/>
        </p:nvPicPr>
        <p:blipFill>
          <a:blip r:embed="rId3">
            <a:alphaModFix/>
          </a:blip>
          <a:stretch>
            <a:fillRect/>
          </a:stretch>
        </p:blipFill>
        <p:spPr>
          <a:xfrm>
            <a:off x="-73770" y="1178988"/>
            <a:ext cx="988169" cy="1715818"/>
          </a:xfrm>
          <a:prstGeom prst="rect">
            <a:avLst/>
          </a:prstGeom>
          <a:noFill/>
          <a:ln>
            <a:noFill/>
          </a:ln>
        </p:spPr>
      </p:pic>
      <p:pic>
        <p:nvPicPr>
          <p:cNvPr id="12" name="Google Shape;726;p35"/>
          <p:cNvPicPr preferRelativeResize="0"/>
          <p:nvPr/>
        </p:nvPicPr>
        <p:blipFill>
          <a:blip r:embed="rId4">
            <a:alphaModFix/>
          </a:blip>
          <a:stretch>
            <a:fillRect/>
          </a:stretch>
        </p:blipFill>
        <p:spPr>
          <a:xfrm>
            <a:off x="6652710" y="366513"/>
            <a:ext cx="2197525" cy="1983300"/>
          </a:xfrm>
          <a:prstGeom prst="rect">
            <a:avLst/>
          </a:prstGeom>
          <a:noFill/>
          <a:ln>
            <a:noFill/>
          </a:ln>
        </p:spPr>
      </p:pic>
      <p:pic>
        <p:nvPicPr>
          <p:cNvPr id="2" name="Picture 1"/>
          <p:cNvPicPr>
            <a:picLocks noChangeAspect="1"/>
          </p:cNvPicPr>
          <p:nvPr/>
        </p:nvPicPr>
        <p:blipFill>
          <a:blip r:embed="rId5"/>
          <a:stretch>
            <a:fillRect/>
          </a:stretch>
        </p:blipFill>
        <p:spPr>
          <a:xfrm>
            <a:off x="5455022" y="1897869"/>
            <a:ext cx="3688978" cy="3245631"/>
          </a:xfrm>
          <a:prstGeom prst="rect">
            <a:avLst/>
          </a:prstGeom>
        </p:spPr>
      </p:pic>
      <p:pic>
        <p:nvPicPr>
          <p:cNvPr id="5" name="Picture 4"/>
          <p:cNvPicPr>
            <a:picLocks noChangeAspect="1"/>
          </p:cNvPicPr>
          <p:nvPr/>
        </p:nvPicPr>
        <p:blipFill>
          <a:blip r:embed="rId6"/>
          <a:stretch>
            <a:fillRect/>
          </a:stretch>
        </p:blipFill>
        <p:spPr>
          <a:xfrm>
            <a:off x="620041" y="1178988"/>
            <a:ext cx="4771719" cy="3964512"/>
          </a:xfrm>
          <a:prstGeom prst="rect">
            <a:avLst/>
          </a:prstGeom>
        </p:spPr>
      </p:pic>
      <p:pic>
        <p:nvPicPr>
          <p:cNvPr id="4" name="Picture 3"/>
          <p:cNvPicPr>
            <a:picLocks noChangeAspect="1"/>
          </p:cNvPicPr>
          <p:nvPr/>
        </p:nvPicPr>
        <p:blipFill>
          <a:blip r:embed="rId7"/>
          <a:stretch>
            <a:fillRect/>
          </a:stretch>
        </p:blipFill>
        <p:spPr>
          <a:xfrm>
            <a:off x="0" y="3695128"/>
            <a:ext cx="2029797" cy="1448372"/>
          </a:xfrm>
          <a:prstGeom prst="rect">
            <a:avLst/>
          </a:prstGeom>
        </p:spPr>
      </p:pic>
    </p:spTree>
    <p:extLst>
      <p:ext uri="{BB962C8B-B14F-4D97-AF65-F5344CB8AC3E}">
        <p14:creationId xmlns:p14="http://schemas.microsoft.com/office/powerpoint/2010/main" val="251717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8"/>
          <p:cNvSpPr/>
          <p:nvPr/>
        </p:nvSpPr>
        <p:spPr>
          <a:xfrm>
            <a:off x="6779234" y="-336621"/>
            <a:ext cx="2879400" cy="28794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8"/>
          <p:cNvSpPr txBox="1">
            <a:spLocks noGrp="1"/>
          </p:cNvSpPr>
          <p:nvPr>
            <p:ph type="ctrTitle"/>
          </p:nvPr>
        </p:nvSpPr>
        <p:spPr>
          <a:xfrm>
            <a:off x="258291" y="366513"/>
            <a:ext cx="5715635"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HK" smtClean="0"/>
              <a:t>Variables Quali vs Quanti (Anova)</a:t>
            </a:r>
            <a:endParaRPr/>
          </a:p>
        </p:txBody>
      </p:sp>
      <p:cxnSp>
        <p:nvCxnSpPr>
          <p:cNvPr id="219" name="Google Shape;219;p28"/>
          <p:cNvCxnSpPr/>
          <p:nvPr/>
        </p:nvCxnSpPr>
        <p:spPr>
          <a:xfrm>
            <a:off x="5178863" y="754440"/>
            <a:ext cx="5872313" cy="48654"/>
          </a:xfrm>
          <a:prstGeom prst="straightConnector1">
            <a:avLst/>
          </a:prstGeom>
          <a:noFill/>
          <a:ln w="76200" cap="flat" cmpd="sng">
            <a:solidFill>
              <a:schemeClr val="accent1"/>
            </a:solidFill>
            <a:prstDash val="solid"/>
            <a:round/>
            <a:headEnd type="none" w="med" len="med"/>
            <a:tailEnd type="none" w="med" len="med"/>
          </a:ln>
        </p:spPr>
      </p:cxnSp>
      <p:sp>
        <p:nvSpPr>
          <p:cNvPr id="3" name="AutoShape 2" descr="data:image/png;base64,iVBORw0KGgoAAAANSUhEUgAAA3cAAAJhCAYAAADiy0kkAAAAOXRFWHRTb2Z0d2FyZQBNYXRwbG90bGliIHZlcnNpb24zLjQuMSwgaHR0cHM6Ly9tYXRwbG90bGliLm9yZy/Z1A+gAAAACXBIWXMAAAsTAAALEwEAmpwYAAA780lEQVR4nO3deZiVdeH//9cAA6iAqIHikvsOomIQpoKaSwo/+uCSS6iFuYPiiiumIoYoGEpprh+1BBUl0SzN5JNiqFNquOSSqCS5EYrsDPP7g8v5NrI4jMzCzeNxXV7XnHPu+9zvc5/3nOHpfZ9zSioqKioCAADAKq1RfQ8AAACAr0/cAQAAFIC4AwAAKABxBwAAUADiDgAAoADEHUADVZ8fZuyDlAFg1SPuAGqoT58+2XbbbSv/22GHHdKlS5ccf/zxeeaZZ6osO3bs2Gy77baZPn16te77+eefT//+/b9yuW233Ta33HJLkmTkyJHZZZddVvyBfMkbb7yRY489tvLypEmTsu222+bvf//7177vFVWf2/7vfVtfHnvssWy77ba5//7763Ucq4qBAwemR48elZcbwnMIUJea1PcAAFZlu+66a84777wkycKFC/Phhx/mnnvuyY9+9KMMGzas8h+a3bt3z+jRo9OqVatq3e99992Xt99++yuXGz16dDbccMOaP4ClePTRR6vE1I477pjRo0dnyy23XKnb4av98pe/zA9/+MMccsgh9T0UAFYB4g7ga2jVqlV23nnnKtcdeOCBOfbYY3PppZdmzz33zNprr511110366677krf/pe3XRtatGhRJ9uhqkWLFmXo0KHZdNNN63soAKwinJYJsJI1atQop5xySmbOnJlHH300yZKnZf7zn//M8ccfn9122y277rpr+vbtm9deey3J4lPLHnjggbzxxhvZdtttM2nSpIwdOzZdunTJzTffnC5duqRbt26ZPXv2Uk87e/DBB7P33nunY8eOOfHEE/POO+9U3vbl09aS5PHHH8+2226bqVOnZuTIkbn++usr73vs2LFLPTXyscceyyGHHJKdd9453bp1y4gRI7Jw4cLK2/fZZ5/86le/yqBBg9K5c+fKI5yff/75cvfdhAkT8v3vfz877bRTjjjiiEydOnWJZSZPnpxjjz02HTt2zLe//e1cfvnlmTNnTuXtH330UU4//fR06dIlHTt2zFFHHZVnn312udt9++2307dv3+yyyy7Zb7/98uc//3mJZaZOnZrTTz89Xbt2zS677JKTTz45U6ZMqbx95MiR6d27d8aPH58DDjggHTp0yCGHHJK//vWvlcsMHDgw/fv3zx133JG99947O+20U/r06ZO33nqryraefvrp/OAHP8j//M//ZJ999sl1112X8vLyKsuMHz8+PXv2TPv27fPd7343d955Z5XbX3zxxRx99NHZZZdd0rlz5/Tv3z//+te/lrkPqjP+JHnuuedy9NFHZ9ddd83uu++eyy67LLNmzaq8vU+fPhkyZEiGDx+e73znO+nYsWNOOeWUfPDBB8vc9hfz+5lnnkmvXr3Svn37HHTQQfnjH/9YZXxfPu341VdfrfwdqY5PPvkk5557bjp37pxddtklJ510Ut57773K28vLyzN06NB07969cgy/+c1vqnXfAA2BuAOoBZ07d07jxo3zt7/9bYnbFi1alJNPPjnl5eUZPnx4hg8fnv/85z858cQTU15enlNOOSXdunXLJptsktGjR2fHHXdMksycOTMPPfRQhg0blvPPPz9rrrnmEvc9Z86cDBs2LP3798/QoUMzZcqUHHfccZk9e3a1xn3YYYfl0EMPTfPmzTN69Oh07959iWVGjx6d0047LTvttFOuv/76/PCHP8ytt96agQMHVlnuxhtvzGeffZZrr702Z5xxRh5++OH84he/WOa2X3jhhZx88snZfPPNc/3116dr16659NJLqyzz5ptv5oc//GFKSkoyYsSInH322XnkkUdyxhlnVC5zzjnn5N13382QIUMyatSorLHGGjnxxBMzY8aMpW73888/T58+ffLJJ5/k6quvzgknnLDEY/n3v/+dww47LO+8804uvfTSDBkyJFOnTs1RRx1VJVqmTJmSn//85znttNMycuTIzJs3L6effnqV8J04cWIefPDBXHjhhbn66qvzzjvvVNneM888k5/85CfZeOONc/3116dv37657bbbcsUVV1Qu88ADD+Sss87Kt771rfzyl7/M97///QwZMiQ333xzksVz5YQTTsj666+fUaNG5fLLL88rr7ySM888c5n7vzrjnzBhQo455pi0adMmw4cPT79+/TJ+/PiceOKJWbRoUeX93H///XnxxRdz5ZVX5tJLL82kSZMyZMiQ5W571qxZueCCC3L00UfnxhtvzDrrrJMBAwYs83lbUXPnzs0xxxyTsrKyXHTRRRk6dGg+/vjj/PCHP8ynn36aZPGcvf/++3PGGWfklltuyZ577plLL710qbEP0BA5LROgFjRu3DitW7fOxx9/vMRtn3zySaZMmZJ+/fplzz33TJK0a9cu48ePz+zZs/PNb34z6667bt5///0qp0OWl5fntNNOq1xnaSoqKnL11Vena9euSZItttgiPXv2zMMPP5zDDjvsK8e9wQYbZIMNNkijRo2WeipmeXl5RowYkYMPPjiDBg1Kkuyxxx5p2bJlBg0alOOPPz7bbbdd5X1de+21KSkpyR577JFnn302//d//5dzzjlnqdu++eabs9lmm1Wus9dee2XmzJlVjkiNGjUq3/jGN3LTTTeladOmSZLNNtssRx99dJ577rl861vfSllZWU477bTss88+SZKtt946t912W+bMmZPWrVsvsd2xY8fmP//5T+67775ssMEGSZK11147/fr1q1zm9ttvz9y5c3PrrbdWnl7buXPnfPe7381tt91WGWezZs3K7bffnp122qlyf51yyil57bXX0r59+8plbrzxxrRt2zZJ8sEHH2Tw4MH5z3/+k3XWWScjRoxIx44dM3z48CTJXnvtlbXXXjvnn39++vbtmw033DDXXnttevbsmUsuuaTyOSgpKcmoUaNy1FFH5a233sqMGTPSp0+fyqNd66yzTv7yl79k0aJFadRo6f9v96vGf91112WnnXbKiBEjKtfZeOONc/zxx+fJJ5+s3OeNGzfOjTfemGbNmiVJXnvttYwZM2ap2/zCggULcs455+Sggw5Kkqy33nrp1atXJk2alAMOOGC561bHgw8+mLfffjsPPfRQ5ftHu3btmr333jt33nlnTjvttJSVlaV9+/b5/ve/nyTp0qVLmjdvnjXWWONrbx+gLjhyB1DH1ltvvWy22Wa5+OKLc8EFF+T3v/99Ntpoo5x55plp2bLlctfdfPPNl3t7y5YtK8MuWRw2m2yyScrKylbK2P/5z39m+vTpOfDAA6tcf/DBBydZ/CmfX+jQoUNKSkoqL2+wwQbLPYL417/+NXvuuWeVdfbff/8qy0yaNCm77757GjVqlIULF2bhwoXZeeed06JFi8pPKN1tt93y85//PGeeeWbGjRuXpk2b5rzzzku7du2Wud1tttmmMuySZN99903jxo0rLz/33HPp0qVLlfdNrrvuuunatWuVUz6bNGlSGXFfPOYkVU4b3XDDDSvD7svLzJkzJy+99FL23nvvyse3cOHC7LXXXlm0aFEmTZqUt99+Ox9++GG6d+++xDKzZs3KSy+9lK222iqtW7fOSSedlMsuuywTJkzIzjvvnP79+y8z7L5q/LNmzcorr7yyxHP/xftKn3vuucrrtt1228qw++J+/nsfLMt//w+Fpe27r2PSpEnZdNNNs+mmm1bus+bNm6dTp075y1/+kmTx3HnqqafSp0+f3HHHHXnvvfcyYMCA7LbbbitlDAC1zZE7gFowb968fPrpp1l//fWXuK1Ro0a5/fbbM3LkyPzxj3/M/fffn+bNm+eII47Ieeedt9x/fH/Vh7Kst956S11n5syZK/4gluKL09e+vJ2WLVumadOmVd5T9+WjHSUlJcv9/rzPPvss66yzTpXrvvGNb1S5PGPGjIwePTqjR49eYv2PPvooSTJ8+PDccMMN+d3vfpeHH344paWlOeigg3LZZZelefPm1dpu48aNq+zrzz77LNtvv/0S66633np58803Ky83bdq0yvP3xc//fcril/fLfy/z2WefZdGiRbnmmmtyzTXXLPUxfnGa4llnnZWzzjprqcu0aNEid911V2644YY88MADufvuu9OqVauccMIJ+clPfrLEOtUZ/8yZM1NRUbHMOfZ1nvsv/Pfzs7R993XMmDEj//znPytPc/5vm222WZLkhBNOyBprrJH77rsvV155Za688sp06tQpV111Vb75zW+ulHEA1CZxB1ALnn/++SxcuDCdOnVa6u3t2rXLlVdemUWLFuWFF17Ivffem9tvvz0dO3asPC2tJj777LMlrvv444+zzTbbJFn8j+wv/2P5vz8M46t8cVrjJ598ssR258+fv9TTHlfkvr98v19+v1WLFi2y77775sgjj1xi/S8CrXXr1rnwwgtz4YUX5tVXX81vf/vb3Hbbbdlqq61ywgknLHW7X/5Ak4qKisqQTRafprm0U2w//vjjr/WYv2yttdZKkpx88snZd999l7i9bdu2leO65JJLKk+f/G8bb7xxksVHbUeMGJH58+enrKwsd9xxR4YNG5bOnTunY8eOKzy2li1bpqSkZInnKFn5+2Fpvu7cbdmyZbbbbrsq7138when+DZu3DjHHXdcjjvuuLz//vt5/PHHM3LkyFx22WWV72cEaMiclgmwklVUVOSmm25K69atlzitMFn8/qM99tgjL7/8cho1apRdd901V1xxRZo0aZL3338/SZZ79G55pk+fnpdffrny8ssvv5ypU6emc+fOSRbHwyeffFLlH8lfPmVzedvefPPNs84661R+CugXHnnkkSSLv/evprp06ZI//elPVT58ZMKECVWW6dSpU/75z3+mffv26dChQzp06JB27drlmmuuyRtvvJHp06ene/fu+cMf/pAk2X777XPeeedlww03zLRp05a53TfeeKPKJ18+88wzmT9/fpXtTpo0qcqX0E+fPj3PPPPM13rMX9aiRYtst912ee+99yofX4cOHVJaWpprr702//73v7PFFlukdevW+eCDD6osM2PGjFx33XX5/PPP83//93/p2rVrpk+fnqZNm6Zr1665+OKLk6Ryjq2otdZaK9tvv/0Sz/2f//znzJw5c6Xuh6Vp0aJF5s6dW+V/YKzI6ca77rprpk6dmo022qhyn7Vv3z633357nnzyySTJj3/848oPftlwww1zzDHH5Lvf/e4y5w5AQ+PIHcDX8Nlnn+WFF15IsvhLzD/44IPce++9ee655zJs2LC0aNFiiXW22mqrrLXWWjnvvPNy2mmnZe21186DDz6YkpKSyk+nbNWqVf7973/n6aefrvIeqK/StGnTnHnmmTn77LOzYMGCDBs2LNttt13lB1LstddeufPOO/PTn/40Bx10UP7yl7/k8ccfr3IfrVq1ypw5c/L4448vcWSocePGOe2003L55Zdn7bXXzr777pt//OMfGTlyZA488MDKI4Q1cdJJJ+WQQw7JqaeemqOOOir/+Mc/cvfdd1dZ5pRTTskRRxyR008/PYccckjmz5+fUaNGZdq0adlhhx2y7rrrZtNNN83gwYMze/bstGvXLk8++WTef//97Lfffkvd7ve///3ceuutOemkkzJgwIDMnTs3w4cPT2lpaeUyxx13XB544IH8+Mc/zsknn5wk+cUvfpGmTZvm2GOPrfFjXpr+/fvn1FNPTYsWLbLffvvlP//5T0aMGJFGjRplm222SZMmTdKvX79cddVVSRZ/KMjUqVNzzTXXZLPNNsvGG2+cli1bpqKiIqeddlp+8pOfpLS0NHfccUdatWqVLl261Hhs/fr1yymnnJIzzjgjvXv3zrRp03Lttddml112yV577bWydsFS7bnnnhkyZEguvPDCHH300Xnttdfy61//utrrH3roobnzzjvz4x//OCeccEJat26d0aNH5w9/+EP+v//v/0uyOOJ/8YtfpE2bNunQoUPeeuutPProoyv9OQaoLeIO4Gv461//mh/84AdJFh/xWnvttbPzzjvnf//3f5f5IQxNmjTJr371q/zsZz/LpZdeWvmdcjfeeGO22mqrJMkPfvCD/OlPf8qJJ56YoUOHVns8G220UY477rj89Kc/zaxZs9KtW7dcfPHFlaed7bXXXhkwYEDuuuuuPPjgg+natWuuuuqqKu/DOvjgg/Pggw/mjDPOyOmnn75E4P3whz9M8+bNc+utt+bee+9N27Zt86Mf/SinnHLKCu27L9t6661z6623ZujQoenXr18233zzXHLJJVU+XbN9+/a54447MmLEiPTv3z/NmjXLrrvumqFDh1a+v/Haa6/N0KFDM2zYsMyYMSObb755hg0blt13332p223WrFnuuOOOXH755Rk4cGBatWqVAQMG5Oqrr65cpl27drn77rtz9dVXZ+DAgWncuHG6dOmS4cOHV/kglpVh3333zahRo3LDDTdk7NixadGiRXbfffecffbZle9l++I5uP3223PrrbemdevWOfDAAzNgwICUlJSkdevWufnmm3PNNdfk3HPPzYIFC7LTTjvltttu+8r3bS7PPvvskxtuuCE33HBDTjnllLRu3To9evTIgAEDqnwATW3Ycsstc8UVV+QXv/hFfvKTn6Rjx475+c9/nsMPP7xa67do0SJ33313hg4dmksvvTTz58/P1ltvnVGjRqVbt25JFv8PhkWLFuU3v/lNRowYkTZt2uTYY4/NaaedVpsPDWClKamozjucAQAAaNC85w4AAKAAxB0AAEABiDsAAIACEHcAAAAFsMp8WuaiRYsya9aslJaWpqSkpL6HAwAAUKcqKiqyYMGCrLXWWkv9XtpVJu5mzZqV119/vb6HAQAAUK+22WabtGzZconrV5m4++LLZLfZZpvK72uCL0yePHmFvugZ6oJ5SUNkXtIQmZc0RA1xXs6fPz+vv/56ZRt92SoTd1+citm0adM0a9asnkdDQ2Re0BCZlzRE5iUNkXlJQ9RQ5+Wy3qbmA1UAAAAKQNwBAAAUgLgDAAAoAHEHAABQAOIOAACgAMQdAABAAYg7AACAAhB3AAAABSDuAAAACkDcAQAAFIC4AwAAKABxBwAAUADiDgAAoADEHQAAQAGIOwAAgAIQdwAAAAUg7gAAAApA3AEAABSAuAMAACiAWo+7zz//PD169MjUqVOTJH/7299y+OGH5+CDD86ZZ56Z+fPn1/YQAAAACq9W4+7FF1/MkUcemSlTpiRZHHr9+vXLZZddlocffjhJct9999XmEAAAAFYLtRp3Y8aMyaBBg9K2bdskydNPP52dd9452223XZLkoosuyn777VebQwAAAFgtNKnNOx88eHCVy++8807WXHPNnHrqqXn33Xez2267ZeDAgbU5BAAAgNVCrcbdl5WXl+epp57K6NGjs+GGG+bCCy/MTTfdlH79+lX7PiZPnlyLI2RVVlZWVt9DgCWYlzRE5iUNkXlJbdpu+x2z1prNV3idVW1e1mncfeMb30jHjh2zySabJEm+973v5a677lqh+2jfvn2aNWtWG8NjFVZWVpZOnTrV9zCgCvOShsi8pCEyL6kLPc8at0LLP3RNrwY3L+fNm7fcg111+lUIe+yxR15++eVMmzYtSfKnP/0pO+64Y10OAQAAoJDq9Mhdu3btctlll+Wkk07KvHnzsv322+e8886ryyEAAAAUUp3E3RNPPFH5c/fu3dO9e/e62CwAAMBqo05PywQAAKB2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Go17j7//PP06NEjU6dOrXL93XffnT59+tTmpgEAAFYrtRZ3L774Yo488shMmTKlyvVvvvlmbrzxxtraLAAAwGqp1uJuzJgxGTRoUNq2bVt53fz583PJJZfk9NNPr63NAgAArJaa1NYdDx48eInrrrnmmhxyyCHZeOONa3y/kydP/jrDosDKysrqewiwBPOShsi8pCEyL6lNnTp1qtF6q9q8rLW4+7Knn34606ZNy/nnn59JkybV+H7at2+fZs2arcSRUQRlZWU1/qWF2mJe0hCZlzRE5iUNVUObl/PmzVvuwa46i7vx48fnjTfeSK9evTJ79ux8/PHHOeOMMzJixIi6GgIAAEBh1VncDRkypPLnSZMm5frrrxd2AAAAK4nvuQMAACiAWj9y98QTTyxxXZcuXdKlS5fa3jQAAMBqw5E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HUetx9/vnn6dGjR6ZOnZokGT16dHr06JGePXvm/PPPz/z582t7CAAAAIVXq3H34osv5sgjj8yUKVOSJG+//XZuueWW3HPPPfntb3+bRYsW5de//nVtDgEAAGC1UKtxN2bMmAwaNCht27ZNkjRt2jSXXnppWrRokZKSkmyzzTZ5//33a3MIAAAAq4UmtXnngwcPrnJ5o402ykYbbZQkmT59eu6+++4MGTJkhe5z8uTJK218FEtZWVl9DwGWYF7SEJmXNETmJbWpU6dONVpvVZuXtRp3y/LBBx/k+OOPzyGHHJIuXbqs0Lrt27dPs2bNamlkrKrKyspq/EsLtcW8pCEyL2mIzEsaqoY2L+fNm7fcg111/mmZb731Vo488sj8z//8T0499dS63jwAAEAh1emRu88//zx9+/bNgAED0qtXr7rcNAAAQKHV6ZG7++67Lx9//HFuvfXW9OrVK7169cp1111Xl0MAAAAopDo5cvfEE08kSY477rgcd9xxdbFJAACA1Uqdv+cOAACAlU/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GIOwAAgAKo9bj7/PPP06NHj0ydOjVJMnHixPTs2TP7779/hg8fXtubBwAAWC3Uaty9+OKLOfLIIzNlypQkydy5c3PBBRdk1KhReeSRRzJ58uRMmDChNocAAACwWqjVuBszZkwGDRqUtm3bJkleeumlbLrpptlkk03SpEmT9OzZM48++mhtDgEAAGC10KQ273zw4MFVLn/44Ydp06ZN5eW2bdvmgw8+qM0hAAAArBZqNe6+rKKiYonrSkpKVug+Jk+evLKGQ8GUlZXV9xBgCeYlDZF5SUNkXlKbOnXqVKP1VrV5Wadxt/766+fjjz+uvPzhhx9WnrJZXe3bt0+zZs1W9tBYxZWVldX4lxZqi3lJQ2Re0hCZlzRUDW1ezps3b7kHu+r0qxA6duyYt99+O++8807Ky8szfvz47LXXXnU5BAAAgEKq0yN3zZo1y1VXXZV+/fpl3rx56datWw488MC6HAIAAEAh1UncPfHEE5U/d+3aNb/97W/rYrMAAACrjTo9LRMAAIDaIe4AAAAKQNwBAAAUgLgDAAAoAHEHAABQAOIOAACgAMQdAABAAYg7AACAAhB3AAAABSDuAAAACkDcAQAAFIC4AwAAKABxBwAAUADiDgAAoADEHQAAQAGIOwAAgAIQdwAAAAUg7gAAAApA3AEAABSAuAMAACgAcQcAAFAA1Yq7jz76KCeccEIOOOCAfPzxx+nbt28+/PDD2h4bAAAA1VStuPvpT3+a7373u2nWrFnWXnvtbLfddrnoootqe2wAAABUU7Xi7l//+lcOP/zwNGrUKKWlpTnnnHMybdq02h4bAAAA1VStuCspKcmiRYsqL3/++edVLgMAAFC/mlRnof333z9nn312Zs6cmXvuuSf33ntvvve979X22AAAAKimasXdSSedlAcffDCLFi3KxIkTc8QRR+TQQw+t7bEBAABQTdWKu4ULF6ZRo0YZMWJEPvroozz88MOpqKhISUlJbY8PAACAaqjWe+4uvfTSPPnkk4tXaNQoZWVlufLKK2tzXAAAAKyAah25e+GFFzJ+/PgkyXrrrZfrrrsuvXr1qtWBAQAAUH3VOnK3YMGCzJ8/v/LywoULa21AAAAArLhqHbnr3r17+vbtm169eqWkpCTjx49Pt27dantsAAAAVFO14u7cc8/N3XffnT/+8Y9p0qRJ9ttvvxxxxBG1PTYAAACqqVpx17hx4xxzzDE55phjans8AAAA1EC14u6RRx7JsGHD8umnn6aioqLy+r/+9a+1NjAAAACqr1pxd91112XgwIHZYYcdfLcdAABAA1StuGvVqlX233//2h4LAAAANVStr0Lo2LFjJkyYUNtjAQAAoIaqdeRuwoQJueuuu1JaWprS0tJUVFSkpKTEe+4AAAAaiGrF3e23317LwwAAAODrqNZpmRtttFH+/ve/Z8yYMVl33XXzt7/9LRtttFFtjw0AAIBqqlbc3XTTTfnNb36TRx99NHPnzs3111+fG264obbHBgAAQDVVK+4efvjh/OpXv8oaa6yRddZZJ2PGjMn48eNre2wAAABUU7XirkmTJmnatGnl5VatWqVJk2q9XQ8AAIA6UK1Ca9euXZ588smUlJRk/vz5ueWWW7znDgAAoAGpVtxdfPHFOffcc/OPf/wjO++8czp27Jhhw4bV9tgAAACopmrF3frrr5877rgjc+bMSXl5eVq0aFHb4wIAAGAFVCvubrvttqVe/6Mf/WilDgYAAICaqVbcvf7665U/z58/P2VlZenSpUutDQoAAIAVU624GzJkSJXL06dPz7nnnlsrAwIAAGDFVeurEL5s3XXXzb/+9a+VPRYAAABqaIXfc1dRUZHJkydnvfXWq7VBAQAAsGJW+D13yeLvvXNaJgAAQMNRo/fcAQAA0LBUK+769OmTkpKSZd7+v//7vyttQAAAAKy4asVd+/bt89Zbb+Xwww9PaWlpxo0bl4ULF+bggw+u7fEBAABQDdWKu7/+9a/59a9/ncaNGydJ9txzzxx++OE54IADarTRcePG5aabbkqS7LXXXjnvvPNqdD8AAAAsVq2vQpg+fXrmz59feXnWrFmZO3dujTY4Z86cDB48OHfeeWfGjRuX559/PhMnTqzRfQEAALBYtY7c9ejRI4cffnj222+/VFRU5He/+12OOeaYGm2wvLw8ixYtypw5c7Lmmmtm4cKFadasWY3uCwAAgMVKKioqKqqz4GOPPZa//OUvadasWbp3757OnTvXeKN33nlnrr766jRv3jydO3fOyJEjl/uBLUkyb968TJ48ucbbBAAAVk+dOnVKz7PGrdA6D13TK2VlZbU0oq+nffv2Sz1AVq0jd0my/vrrZ+utt07v3r3z8ssv13ggr732Wu6///786U9/SsuWLXP22WfnlltuyfHHH1+t9Zf1QFi9lZWVpVOnTvU9DKjCvKQhMi9piMxLGqqGNi+/6oDXct9zt2DBgiTJ/fffn/PPPz8333xzZs6cmVNOOSVjxoyp0YCeeuqpdO3aNeutt16aNm2a3r1759lnn63RfQEAALDYcuPusMMOy1tvvZW77roro0ePTosWLbLeeutl7NixueOOO2q0we222y4TJ07M7NmzU1FRkSeeeCIdOnSo0X0BAACw2HJPyzzssMNy3XXXpVGjRmnRokXl9e3atav8WoQVtccee+SVV15J7969U1pamg4dOuSEE06o0X0BAACw2HLj7uijj87RRx+dvn375tVXX6380JPf/va3WXvttWu80RNOOEHQAQAArETV+kCVCy64IKeffnrefffd7LHHHmnWrFlGjRpV22MDAACgmqoVd3Pnzs24ceMyZcqUlJeXZ/PNN09paWltjw0AAIBqWu4Hqnzh7LPPTuPGjbPllltmm222EXYAAAANTLXibtttt81DDz2U999/PzNmzKj8DwAAgIahWqdl/vGPf8yjjz5a5bqSkpK8+uqrtTIoAAAAVky14u7vf/97bY8DAACAr2G5p2VefPHFlT9Pnz691gcDAABAzSw37iZPnlz5c9++fWt9MAAAANTMcuOuoqJiqT8DAADQsFTr0zKTxR+gAgAAQMO03A9UWbRoUT799NNUVFSkvLy88ucvtG7durbHBwAAQDUsN+5ef/31fPvb364Mui5dulTe5qsQAAAAGo7lxt1rr71WV+MAAADga6j2e+4AAABouMQdAABAAYg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qJe4e+KJJ9K7d+8ceOCBueKKK+pjCAAAAIVS53H33nvvZdCgQRk1alQeeuihvPLKK5kwYUJdDwMAAKBQmtT1Bh977LEcdNBB2WCDDZIkw4cPT7Nmzep6GAAAAIVS53H3zjvvpLS0NH379s1HH32UvffeO2eccUa11588eXLtDY5VWllZWX0PAZZgXtIQmZc0ROYltalTp041Wm9Vm5d1Hnfl5eV5/vnnc+edd2bNNdfMKaeckgceeCC9e/eu1vrt27d3pI8llJWV1fiXFmqLeUlDZF7SEJmXNFQNbV7OmzdvuQe76vw9d9/4xjfStWvXrLvuumnevHn23XffvPTSS3U9DAAAgEKp87jbe++989RTT+Wzzz5LeXl5/vznP2fHHXes62EAAAAUSp2fltmxY8ccf/zxOeqoo7JgwYJ85zvfySGHHFLXwwAAACiUOo+7JDn00ENz6KGH1semAQAACqlevsQcAACAlUvcAQAAFIC4AwAAKABxBwAAUADiDgAAoADEHQAAQAGIOwAAgAIQdwAAAAUg7gAAAApA3AEAABSAuAMAACgAcQcAAFAA4g4AAKAAxB0AAEABiDsAAIACEHcAAAAFIO4AAAAKQNwBAAAUgLgDAAAoAHEHAABQAOIOAACgAMQdAABAAYg7AACAAhB3AAAABSDuAAAACkDcAQAAFIC4A2rV/AXldboei9Vk/9nnALBqa1LfAwCKrWlp4/Q8a9wKr/fQNb1qYTSrj5rsd/scAFZtjtwBAAAUgLgDAAAoAHEHAABQAOIOAACgAMQdAABAAYg7AACAAhB3AAAABSDuAAAACkDcAQAAFIC4AwAAKABxBwAAUADiDgAAoADEHQAAQAGIOwAAgAIQdwAAAAUg7gAAAApA3AEAABSAuAMAACgAcQcAAFAA4g4AAKAAxB0AAEABiDsAAIACEHcAAAAFIO4AAAAKQNwBAAAUgLgDAAAoAHEHAABQAPUadz/72c8ycODA+hwCAABAIdRb3D3zzDN54IEH6mvzAAAAhVIvcTdjxowMHz48J510Un1sHgAAoHDqJe4uueSSDBgwIK1ataqPzQMAABROk7re4L333pt27dqla9euGTt27AqvP3ny5FoYFUVQVlZW30OoF9ttv2PWWrP5Cq83b/7CNGu6Yi8Bs2bPzWuvvrxC63Tq1GmFlv9vRXhO6+sx1HS/N+R9XtO5XpN5W3QN+XmmmL7q93dZr1l+f1lZivh3cWnqPO4eeeSRfPTRR+nVq1c+/fTTzJ49O1deeWUuuOCCaq3fvn37NGvWrJZHyaqmrKzsa0XEqq7nWeNWeJ2Hrum1wus9dE2vOt3Pq/pzuirOy4Y+3prO9Yb+uOrSqjgvKQa/v6yKGtr8mzdv3nIPdtV53N12222VP48dOzbPPvtstcMOAACApfM9dwAAAAVQ50fu/lvv3r3Tu3fv+hwCAABAIThyBwAAUADiDgAAoADEHQAAQAGIOwAAgAIQdwAAAAUg7gAAAApA3AEAABSAuAMAACgAcQcAAFAA4g4AAKAAxB0AAEABiDsAAIACEHcAAAAFIO4AAAAKQNwBAAAUgLgDAAAoAHEHAABQAOIOAACgAMQdAABAAYg7AACAAhB3AAAABSDuAAAACkDcAQAAFIC4AwAAKABxBwAAUADiDgAAoADEHQAAQAGIO5Zp/oLyOlkHAKgf/tZDsTSp7wHQcDUtbZyeZ41boXUeuqZXLY0GAFjZ/K2HYnHkDgAAoADEHQAAQAGIOwAAgAIQdwAAAAUg7gAAAApA3AEAABSAuAMAACgAcQcAAFAA4g4AAKAAxB0AAEABiDsAAIACEHcAAAAFIO4AAAAKQNwBAAAUgLgDAAAoAHEHAABQAOIOAACgAMQdAABAAYg7AACAAhB3AAAABSDuAAAACkDcAQAAFIC4AwAAKABxBwAAUADiDgAAoADEHQAAQAGIOwAAgAJoUh8bvf766/O73/0uSdKtW7ece+659TEMAACAwqjzI3cTJ07MU089lQceeCAPPvhgXn755Tz22GN1PQwAAIBCqfMjd23atMnAgQPTtGnTJMmWW26Z999/v66HAQAAUCh1Hndbb7115c9TpkzJI488knvuuaeuhwEAAFAo9fKeuyR54403cuKJJ+a8887LZpttVu31Jk+eXHuDqqHttt8xa63ZfIXWmTV7bl579eVaGtHK0alTpxqtV1ZWtpJH0rC3W99q+jzV1Iru568zviI8p/X1GFa139/qWN3n0sq0IvujqH/jWKwmv1fzF5SnaWnjWhjN0vn9rTm/v/9PEf8uLk29xF1ZWVn69++fCy64IAcffPAKrdu+ffs0a9aslkZWcz3PGrdCyz90Ta86/0d5XamPx1VWVlbY/dnQ1OV+XtWf01VxXq5q462uoj6umqjJvPQ3jv/WtLRxjeZETZlLX4/f36+noe2LefPmLfdgV53H3bRp03Lqqadm+PDh6dq1a11vHgAAoJDqPO5uueWWzJs3L1dddVXldUcccUSOPPLIuh4KAABAYdR53F100UW56KKL6nqzAAAAhVbn33MHAADAyifuAAAACkDcAQAAFIC4AwAAKABxBwAAUADiDgAAoADEHQAAQAGIOwAAgAIQdwAAAAUg7gAAAApA3AEAABSAuAMAACgAcQcAAFAA4g4AAKAAxB0AAEABiDsAAIACEHcAAAAFIO4AAAAKQNwBAAAUgLgDAAAoAHEHAABQAOIOAACgAMQdAABAAYg7AACAAhB3AAAABSDuAAAACkDcAQAAFIC4g68wf0F5na4HAAA10aS+BwANXdPSxul51rgVXu+ha3rVwmgAAGDpHLkDAAAoAHEHAABQAOIOAACgAMQdAABAAYg7AACAAhB3AAAABSDuAAAACkDcAQAAFIC4AwAAKABxBwAAUADiDgAAoADEHQAAQAGIOwAAgAIQdwAAAAUg7gAAAApA3AEAABSAuAMAACgAcQcAAFAA4g4AAKAAxB0AAEABiDsAAIACEHcAAAAFIO4AAAAKQNwBAAAUgLgDAAAoAHEHAABQAOIOAACgAOol7h566KEcdNBB2W+//XL33XfXxxAAAAAKpUldb/CDDz7I8OHDM3bs2DRt2jRHHHFEunTpkq222qquhwIAAFAYdR53EydOzLe//e20bt06SXLAAQfk0UcfzWmnnbbc9SoqKpIk8+fPr+0h1kjrtRqv0PLz5s2rpZGsXKvS46rNba/ofkjqdl/UdHx19fw29P1Xm+rzcaxKv7/VtTrPpZVpRfdJEecS/09Nnt+6WOeL9fh6/P7+P0XYF1+00Bdt9GUlFcu6pZbceOONmT17dgYMGJAkuffee/PSSy/l8ssvX+56M2fOzOuvv14XQwQAAGiwttlmm7Rs2XKJ6+v8yN3SWrKkpOQr11trrbWyzTbbpLS0tFrLAwAAFElFRUUWLFiQtdZaa6m313ncrb/++nn++ecrL3/44Ydp27btV67XqFGjpdYpAADA6qJ58+bLvK3OPy1z9913zzPPPJPp06dnzpw5+cMf/pC99tqrrocBAABQKPVy5G7AgAE55phjsmDBghx66KHZaaed6noYAAAAhVLnH6gCAADAylcvX2IOAADAyiXuAAAACkDcAQAAFIC4AwAAKABxxyrn+uuvz8EHH5yDDz44Q4cOTZJMnDgxPXv2zP7775/hw4fX8whZnf3sZz/LwIEDkySvvvpqDjnkkBxwwAG58MILs3DhwnoeHaubJ554Ir17986BBx6YK664IonXS+rfuHHjKv+O/+xnP0vi9ZL68/nnn6dHjx6ZOnVqkmW/Rq4qc1TcsUqZOHFinnrqqTzwwAN58MEH8/LLL2f8+PG54IILMmrUqDzyyCOZPHlyJkyYUN9DZTX0zDPP5IEHHqi8fM455+Tiiy/O73//+1RUVGTMmDH1ODpWN++9914GDRqUUaNG5aGHHsorr7ySCRMmeL2kXs2ZMyeDBw/OnXfemXHjxuX555/PxIkTvV5SL1588cUceeSRmTJlSpJk7ty5y3yNXFXmqLhjldKmTZsMHDgwTZs2TWlpabbccstMmTIlm266aTbZZJM0adIkPXv2zKOPPlrfQ2U1M2PGjAwfPjwnnXRSkuRf//pX5s6dm5133jlJ0rt3b/OSOvXYY4/loIMOygYbbJDS0tIMHz48a6yxhtdL6lV5eXkWLVqUOXPmZOHChVm4cGGaNGni9ZJ6MWbMmAwaNCht27ZNkrz00ktLfY1clf6m1/mXmMPXsfXWW1f+PGXKlDzyyCPp06dP2rRpU3l927Zt88EHH9TH8FiNXXLJJRkwYECmTZuWJPnwww+rzMs2bdqYl9Spd955J6Wlpenbt28++uij7L333tl66629XlKvWrRokdNPPz3f+9730rx583Tu3DmlpaVeL6kXgwcPrnL5y3+7v3iNXJX+pjtyxyrpjTfeyI9//OOcd955+eY3v7nE7SUlJfUwKlZX9957b9q1a5euXbtWXldRUbHEcuYldam8vDzPPPNMrr766owZMyZ///vfK99T8t/MS+rSa6+9lvvvvz9/+tOf8tRTT6VRo0Z5+umnl1jOvKQ+LOtv96r0N92RO1Y5ZWVl6d+/fy644IIcfPDBefbZZ/Pxxx9X3v7hhx9WHl6HuvDII4/ko48+Sq9evfLpp59m9uzZKSkpqTIvP/roI/OSOvWNb3wjXbt2zbrrrpsk2XffffPoo4+mcePGlct4vaSuPfXUU+natWvWW2+9JItPb7vlllu8XtIgrL/++kv9N+WXr2/Ic9SRO1Yp06ZNy6mnnpphw4bl4IMPTpJ07Ngxb7/9dt55552Ul5dn/Pjx2Wuvvep5pKxObrvttowfPz7jxo1L//79s88++2TIkCFp1qxZysrKkiQPPvigeUmd2nvvvfPUU0/ls88+S3l5ef785z/nwAMP9HpJvdpuu+0yceLEzJ49OxUVFXniiSfSuXNnr5c0CMv6N+VGG220ysxRR+5Ypdxyyy2ZN29errrqqsrrjjjiiFx11VXp169f5s2bl27duuXAAw+sx1HCYsOGDctFF12UWbNmZYcddsgxxxxT30NiNdKxY8ccf/zxOeqoo7JgwYJ85zvfyZFHHpktttjC6yX1Zo899sgrr7yS3r17p7S0NB06dMgJJ5yQ/fbbz+sl9a5Zs2bL/DflqvI3vaRiaSeRAgAAsEpxWiYAAEABiDsAAIACEHcAAAAFIO4AAAAKQNwBAAAUgK9CAGCVMHXq1Oy3337ZZpttKq+rqKjIMccck0MPPbQeR7Z0L730Uu67775cdtll9T0UAFYT4g6AVUbz5s0zbty4yssffPBBevTokfbt22e77barx5Et6c0338wHH3xQ38MAYDUi7gBYZa2//vrZdNNNM2XKlPzxj3/Mww8/nMaNG2fzzTfPxRdfnDZt2qRPnz45+uijK7+I9r8vt2/fPvvuu29ee+21DBs2LIsWLcoVV1yROXPmpLS0NOeee266du2at956K4MHD86MGTNSXl6ePn365NBDD82kSZMyfPjwbLLJJnnjjTcyf/78XHLJJdl0003z85//PDNnzsz555+fwYMH58orr8yLL76YWbNmpaKiIldccUU6deqU6dOn5/zzz8+7776b1q1bp02bNtl6663Tr1+/ZW4XAJZG3AGwyvrb3/6Wd999N2+99Vb+/Oc/57777suaa66ZkSNHZuDAgbnllluWu/6CBQuy995757rrrqv8+Yorrkj37t0zefLknH/++bn//vvTv3//DB06NDvuuGNmzpyZH/zgB9lqq62SLD79ctCgQdl+++1z66235vrrr89dd92V/v375/e//32GDBmSv/3tb/nwww8zevToNGrUKDfddFN+9atfpVOnTrniiiuy1VZb5cYbb8yHH36Y3r17Z+utt87ChQuXud2dd965DvYuAKsacQfAKmPu3Lnp1atXkqS8vDzrrLNOrr766owdOza9e/fOmmuumSQ55phj8stf/jLz58//yvvcbbfdkiSvv/56GjVqlO7duydJ2rdvn4ceeihvvvlm3n333VxwwQVVxvHKK69kyy23zIYbbpjtt98+SbLDDjvkgQceWGIbu+yyS9Zee+3cc889ee+99zJp0qSstdZaSZIJEyZUrtO2bdvKI4xTpkxZ5nbFHQBLI+4AWGV8+T13X7j//vurXF60aFEWLlxYebmioqLy5wULFlRZ9osgbNy4cUpKSqrc9vrrr6eioiKtWrWqst2PP/44LVu2zAsvvJDmzZtXXl9SUlJlW1948sknM3jw4PzoRz/Kvvvumy222CK//e1vkyRNmjSpsk6jRos/yLq8vHyZ2wWApfFVCACs8vbYY4+MHTs2s2fPTpLceeed+da3vpWmTZtm3XXXzeTJk5Mk7777bv7xj38s9T622GKLlJSU5Omnn06SvPzyyzn22GOz+eabp1mzZpWRNW3atPTo0aPyPpelcePGlYH59NNPZ++9985RRx2VDh065PHHH095eXmSpFu3brnvvvuSJP/5z3/y+OOPp6SkpMbbBWD15cgdAKu8Qw89NNOmTcthhx2WRYsWZdNNN82wYcOSJCeffHIGDhyYCRMmZIsttqg8DfPLmjZtmpEjR+bKK6/M0KFDU1pampEjR6Zp06YZNWpUBg8enJtvvjkLFy7M6aefnk6dOmXSpEnLHNMuu+ySESNG5NRTT82ZZ56Zs88+Oz179kzjxo2z22675Q9/+EMWLVqU888/PxdddFF69uyZ1q1bZ8MNN0zz5s2Xu10AWJqSiqWdPwIA1Im77747O+ywQ3bZZZfMnz8/Rx11VPr165du3brV99AAWMU4cgcA9WirrbbK5ZdfnkWLFmXBggU58MADhR0ANeLIHQAAQAH4QBUAAIACEHcAAAAFIO4AAAAKQNwBAAAUgLgDAAAoAHEHAABQAP8/0Q/wsoVW45M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Google Shape;1129;p50"/>
          <p:cNvPicPr preferRelativeResize="0"/>
          <p:nvPr/>
        </p:nvPicPr>
        <p:blipFill>
          <a:blip r:embed="rId3">
            <a:alphaModFix/>
          </a:blip>
          <a:stretch>
            <a:fillRect/>
          </a:stretch>
        </p:blipFill>
        <p:spPr>
          <a:xfrm>
            <a:off x="-73770" y="1178988"/>
            <a:ext cx="988169" cy="1715818"/>
          </a:xfrm>
          <a:prstGeom prst="rect">
            <a:avLst/>
          </a:prstGeom>
          <a:noFill/>
          <a:ln>
            <a:noFill/>
          </a:ln>
        </p:spPr>
      </p:pic>
      <p:pic>
        <p:nvPicPr>
          <p:cNvPr id="12" name="Google Shape;726;p35"/>
          <p:cNvPicPr preferRelativeResize="0"/>
          <p:nvPr/>
        </p:nvPicPr>
        <p:blipFill>
          <a:blip r:embed="rId4">
            <a:alphaModFix/>
          </a:blip>
          <a:stretch>
            <a:fillRect/>
          </a:stretch>
        </p:blipFill>
        <p:spPr>
          <a:xfrm>
            <a:off x="6652710" y="366513"/>
            <a:ext cx="2197525" cy="1983300"/>
          </a:xfrm>
          <a:prstGeom prst="rect">
            <a:avLst/>
          </a:prstGeom>
          <a:noFill/>
          <a:ln>
            <a:noFill/>
          </a:ln>
        </p:spPr>
      </p:pic>
      <p:pic>
        <p:nvPicPr>
          <p:cNvPr id="4" name="Picture 3"/>
          <p:cNvPicPr>
            <a:picLocks noChangeAspect="1"/>
          </p:cNvPicPr>
          <p:nvPr/>
        </p:nvPicPr>
        <p:blipFill>
          <a:blip r:embed="rId5"/>
          <a:stretch>
            <a:fillRect/>
          </a:stretch>
        </p:blipFill>
        <p:spPr>
          <a:xfrm>
            <a:off x="1053240" y="972813"/>
            <a:ext cx="2825682" cy="2047702"/>
          </a:xfrm>
          <a:prstGeom prst="rect">
            <a:avLst/>
          </a:prstGeom>
        </p:spPr>
      </p:pic>
      <p:pic>
        <p:nvPicPr>
          <p:cNvPr id="6" name="Picture 5"/>
          <p:cNvPicPr>
            <a:picLocks noChangeAspect="1"/>
          </p:cNvPicPr>
          <p:nvPr/>
        </p:nvPicPr>
        <p:blipFill>
          <a:blip r:embed="rId6"/>
          <a:stretch>
            <a:fillRect/>
          </a:stretch>
        </p:blipFill>
        <p:spPr>
          <a:xfrm>
            <a:off x="4043097" y="957736"/>
            <a:ext cx="2984719" cy="2162952"/>
          </a:xfrm>
          <a:prstGeom prst="rect">
            <a:avLst/>
          </a:prstGeom>
        </p:spPr>
      </p:pic>
      <p:pic>
        <p:nvPicPr>
          <p:cNvPr id="7" name="Picture 6"/>
          <p:cNvPicPr>
            <a:picLocks noChangeAspect="1"/>
          </p:cNvPicPr>
          <p:nvPr/>
        </p:nvPicPr>
        <p:blipFill>
          <a:blip r:embed="rId7"/>
          <a:stretch>
            <a:fillRect/>
          </a:stretch>
        </p:blipFill>
        <p:spPr>
          <a:xfrm>
            <a:off x="975219" y="3033778"/>
            <a:ext cx="2903703" cy="2109722"/>
          </a:xfrm>
          <a:prstGeom prst="rect">
            <a:avLst/>
          </a:prstGeom>
        </p:spPr>
      </p:pic>
      <p:pic>
        <p:nvPicPr>
          <p:cNvPr id="8" name="Picture 7"/>
          <p:cNvPicPr>
            <a:picLocks noChangeAspect="1"/>
          </p:cNvPicPr>
          <p:nvPr/>
        </p:nvPicPr>
        <p:blipFill>
          <a:blip r:embed="rId8"/>
          <a:stretch>
            <a:fillRect/>
          </a:stretch>
        </p:blipFill>
        <p:spPr>
          <a:xfrm>
            <a:off x="4043096" y="3051983"/>
            <a:ext cx="2984719" cy="2162952"/>
          </a:xfrm>
          <a:prstGeom prst="rect">
            <a:avLst/>
          </a:prstGeom>
        </p:spPr>
      </p:pic>
    </p:spTree>
    <p:extLst>
      <p:ext uri="{BB962C8B-B14F-4D97-AF65-F5344CB8AC3E}">
        <p14:creationId xmlns:p14="http://schemas.microsoft.com/office/powerpoint/2010/main" val="382427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8"/>
          <p:cNvSpPr/>
          <p:nvPr/>
        </p:nvSpPr>
        <p:spPr>
          <a:xfrm>
            <a:off x="6779234" y="-336621"/>
            <a:ext cx="2879400" cy="28794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8"/>
          <p:cNvSpPr txBox="1">
            <a:spLocks noGrp="1"/>
          </p:cNvSpPr>
          <p:nvPr>
            <p:ph type="ctrTitle"/>
          </p:nvPr>
        </p:nvSpPr>
        <p:spPr>
          <a:xfrm>
            <a:off x="258291" y="366513"/>
            <a:ext cx="5715635"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HK" smtClean="0"/>
              <a:t>Variables Quali vs Quanti (Anova)</a:t>
            </a:r>
            <a:endParaRPr/>
          </a:p>
        </p:txBody>
      </p:sp>
      <p:cxnSp>
        <p:nvCxnSpPr>
          <p:cNvPr id="219" name="Google Shape;219;p28"/>
          <p:cNvCxnSpPr/>
          <p:nvPr/>
        </p:nvCxnSpPr>
        <p:spPr>
          <a:xfrm>
            <a:off x="5178863" y="754440"/>
            <a:ext cx="5872313" cy="48654"/>
          </a:xfrm>
          <a:prstGeom prst="straightConnector1">
            <a:avLst/>
          </a:prstGeom>
          <a:noFill/>
          <a:ln w="76200" cap="flat" cmpd="sng">
            <a:solidFill>
              <a:schemeClr val="accent1"/>
            </a:solidFill>
            <a:prstDash val="solid"/>
            <a:round/>
            <a:headEnd type="none" w="med" len="med"/>
            <a:tailEnd type="none" w="med" len="med"/>
          </a:ln>
        </p:spPr>
      </p:cxnSp>
      <p:sp>
        <p:nvSpPr>
          <p:cNvPr id="3" name="AutoShape 2" descr="data:image/png;base64,iVBORw0KGgoAAAANSUhEUgAAA3cAAAJhCAYAAADiy0kkAAAAOXRFWHRTb2Z0d2FyZQBNYXRwbG90bGliIHZlcnNpb24zLjQuMSwgaHR0cHM6Ly9tYXRwbG90bGliLm9yZy/Z1A+gAAAACXBIWXMAAAsTAAALEwEAmpwYAAA780lEQVR4nO3deZiVdeH//9cAA6iAqIHikvsOomIQpoKaSwo/+uCSS6iFuYPiiiumIoYoGEpprh+1BBUl0SzN5JNiqFNquOSSqCS5EYrsDPP7g8v5NrI4jMzCzeNxXV7XnHPu+9zvc5/3nOHpfZ9zSioqKioCAADAKq1RfQ8AAACAr0/cAQAAFIC4AwAAKABxBwAAUADiDgAAoADEHUADVZ8fZuyDlAFg1SPuAGqoT58+2XbbbSv/22GHHdKlS5ccf/zxeeaZZ6osO3bs2Gy77baZPn16te77+eefT//+/b9yuW233Ta33HJLkmTkyJHZZZddVvyBfMkbb7yRY489tvLypEmTsu222+bvf//7177vFVWf2/7vfVtfHnvssWy77ba5//7763Ucq4qBAwemR48elZcbwnMIUJea1PcAAFZlu+66a84777wkycKFC/Phhx/mnnvuyY9+9KMMGzas8h+a3bt3z+jRo9OqVatq3e99992Xt99++yuXGz16dDbccMOaP4ClePTRR6vE1I477pjRo0dnyy23XKnb4av98pe/zA9/+MMccsgh9T0UAFYB4g7ga2jVqlV23nnnKtcdeOCBOfbYY3PppZdmzz33zNprr511110366677krf/pe3XRtatGhRJ9uhqkWLFmXo0KHZdNNN63soAKwinJYJsJI1atQop5xySmbOnJlHH300yZKnZf7zn//M8ccfn9122y277rpr+vbtm9deey3J4lPLHnjggbzxxhvZdtttM2nSpIwdOzZdunTJzTffnC5duqRbt26ZPXv2Uk87e/DBB7P33nunY8eOOfHEE/POO+9U3vbl09aS5PHHH8+2226bqVOnZuTIkbn++usr73vs2LFLPTXyscceyyGHHJKdd9453bp1y4gRI7Jw4cLK2/fZZ5/86le/yqBBg9K5c+fKI5yff/75cvfdhAkT8v3vfz877bRTjjjiiEydOnWJZSZPnpxjjz02HTt2zLe//e1cfvnlmTNnTuXtH330UU4//fR06dIlHTt2zFFHHZVnn312udt9++2307dv3+yyyy7Zb7/98uc//3mJZaZOnZrTTz89Xbt2zS677JKTTz45U6ZMqbx95MiR6d27d8aPH58DDjggHTp0yCGHHJK//vWvlcsMHDgw/fv3zx133JG99947O+20U/r06ZO33nqryraefvrp/OAHP8j//M//ZJ999sl1112X8vLyKsuMHz8+PXv2TPv27fPd7343d955Z5XbX3zxxRx99NHZZZdd0rlz5/Tv3z//+te/lrkPqjP+JHnuuedy9NFHZ9ddd83uu++eyy67LLNmzaq8vU+fPhkyZEiGDx+e73znO+nYsWNOOeWUfPDBB8vc9hfz+5lnnkmvXr3Svn37HHTQQfnjH/9YZXxfPu341VdfrfwdqY5PPvkk5557bjp37pxddtklJ510Ut57773K28vLyzN06NB07969cgy/+c1vqnXfAA2BuAOoBZ07d07jxo3zt7/9bYnbFi1alJNPPjnl5eUZPnx4hg8fnv/85z858cQTU15enlNOOSXdunXLJptsktGjR2fHHXdMksycOTMPPfRQhg0blvPPPz9rrrnmEvc9Z86cDBs2LP3798/QoUMzZcqUHHfccZk9e3a1xn3YYYfl0EMPTfPmzTN69Oh07959iWVGjx6d0047LTvttFOuv/76/PCHP8ytt96agQMHVlnuxhtvzGeffZZrr702Z5xxRh5++OH84he/WOa2X3jhhZx88snZfPPNc/3116dr16659NJLqyzz5ptv5oc//GFKSkoyYsSInH322XnkkUdyxhlnVC5zzjnn5N13382QIUMyatSorLHGGjnxxBMzY8aMpW73888/T58+ffLJJ5/k6quvzgknnLDEY/n3v/+dww47LO+8804uvfTSDBkyJFOnTs1RRx1VJVqmTJmSn//85znttNMycuTIzJs3L6effnqV8J04cWIefPDBXHjhhbn66qvzzjvvVNneM888k5/85CfZeOONc/3116dv37657bbbcsUVV1Qu88ADD+Sss87Kt771rfzyl7/M97///QwZMiQ333xzksVz5YQTTsj666+fUaNG5fLLL88rr7ySM888c5n7vzrjnzBhQo455pi0adMmw4cPT79+/TJ+/PiceOKJWbRoUeX93H///XnxxRdz5ZVX5tJLL82kSZMyZMiQ5W571qxZueCCC3L00UfnxhtvzDrrrJMBAwYs83lbUXPnzs0xxxyTsrKyXHTRRRk6dGg+/vjj/PCHP8ynn36aZPGcvf/++3PGGWfklltuyZ577plLL710qbEP0BA5LROgFjRu3DitW7fOxx9/vMRtn3zySaZMmZJ+/fplzz33TJK0a9cu48ePz+zZs/PNb34z6667bt5///0qp0OWl5fntNNOq1xnaSoqKnL11Vena9euSZItttgiPXv2zMMPP5zDDjvsK8e9wQYbZIMNNkijRo2WeipmeXl5RowYkYMPPjiDBg1Kkuyxxx5p2bJlBg0alOOPPz7bbbdd5X1de+21KSkpyR577JFnn302//d//5dzzjlnqdu++eabs9lmm1Wus9dee2XmzJlVjkiNGjUq3/jGN3LTTTeladOmSZLNNtssRx99dJ577rl861vfSllZWU477bTss88+SZKtt946t912W+bMmZPWrVsvsd2xY8fmP//5T+67775ssMEGSZK11147/fr1q1zm9ttvz9y5c3PrrbdWnl7buXPnfPe7381tt91WGWezZs3K7bffnp122qlyf51yyil57bXX0r59+8plbrzxxrRt2zZJ8sEHH2Tw4MH5z3/+k3XWWScjRoxIx44dM3z48CTJXnvtlbXXXjvnn39++vbtmw033DDXXnttevbsmUsuuaTyOSgpKcmoUaNy1FFH5a233sqMGTPSp0+fyqNd66yzTv7yl79k0aJFadRo6f9v96vGf91112WnnXbKiBEjKtfZeOONc/zxx+fJJ5+s3OeNGzfOjTfemGbNmiVJXnvttYwZM2ap2/zCggULcs455+Sggw5Kkqy33nrp1atXJk2alAMOOGC561bHgw8+mLfffjsPPfRQ5ftHu3btmr333jt33nlnTjvttJSVlaV9+/b5/ve/nyTp0qVLmjdvnjXWWONrbx+gLjhyB1DH1ltvvWy22Wa5+OKLc8EFF+T3v/99Ntpoo5x55plp2bLlctfdfPPNl3t7y5YtK8MuWRw2m2yyScrKylbK2P/5z39m+vTpOfDAA6tcf/DBBydZ/CmfX+jQoUNKSkoqL2+wwQbLPYL417/+NXvuuWeVdfbff/8qy0yaNCm77757GjVqlIULF2bhwoXZeeed06JFi8pPKN1tt93y85//PGeeeWbGjRuXpk2b5rzzzku7du2Wud1tttmmMuySZN99903jxo0rLz/33HPp0qVLlfdNrrvuuunatWuVUz6bNGlSGXFfPOYkVU4b3XDDDSvD7svLzJkzJy+99FL23nvvyse3cOHC7LXXXlm0aFEmTZqUt99+Ox9++GG6d+++xDKzZs3KSy+9lK222iqtW7fOSSedlMsuuywTJkzIzjvvnP79+y8z7L5q/LNmzcorr7yyxHP/xftKn3vuucrrtt1228qw++J+/nsfLMt//w+Fpe27r2PSpEnZdNNNs+mmm1bus+bNm6dTp075y1/+kmTx3HnqqafSp0+f3HHHHXnvvfcyYMCA7LbbbitlDAC1zZE7gFowb968fPrpp1l//fWXuK1Ro0a5/fbbM3LkyPzxj3/M/fffn+bNm+eII47Ieeedt9x/fH/Vh7Kst956S11n5syZK/4gluKL09e+vJ2WLVumadOmVd5T9+WjHSUlJcv9/rzPPvss66yzTpXrvvGNb1S5PGPGjIwePTqjR49eYv2PPvooSTJ8+PDccMMN+d3vfpeHH344paWlOeigg3LZZZelefPm1dpu48aNq+zrzz77LNtvv/0S66633np58803Ky83bdq0yvP3xc//fcril/fLfy/z2WefZdGiRbnmmmtyzTXXLPUxfnGa4llnnZWzzjprqcu0aNEid911V2644YY88MADufvuu9OqVauccMIJ+clPfrLEOtUZ/8yZM1NRUbHMOfZ1nvsv/Pfzs7R993XMmDEj//znPytPc/5vm222WZLkhBNOyBprrJH77rsvV155Za688sp06tQpV111Vb75zW+ulHEA1CZxB1ALnn/++SxcuDCdOnVa6u3t2rXLlVdemUWLFuWFF17Ivffem9tvvz0dO3asPC2tJj777LMlrvv444+zzTbbJFn8j+wv/2P5vz8M46t8cVrjJ598ssR258+fv9TTHlfkvr98v19+v1WLFi2y77775sgjj1xi/S8CrXXr1rnwwgtz4YUX5tVXX81vf/vb3Hbbbdlqq61ywgknLHW7X/5Ak4qKisqQTRafprm0U2w//vjjr/WYv2yttdZKkpx88snZd999l7i9bdu2leO65JJLKk+f/G8bb7xxksVHbUeMGJH58+enrKwsd9xxR4YNG5bOnTunY8eOKzy2li1bpqSkZInnKFn5+2Fpvu7cbdmyZbbbbrsq7138when+DZu3DjHHXdcjjvuuLz//vt5/PHHM3LkyFx22WWV72cEaMiclgmwklVUVOSmm25K69atlzitMFn8/qM99tgjL7/8cho1apRdd901V1xxRZo0aZL3338/SZZ79G55pk+fnpdffrny8ssvv5ypU6emc+fOSRbHwyeffFLlH8lfPmVzedvefPPNs84661R+CugXHnnkkSSLv/evprp06ZI//elPVT58ZMKECVWW6dSpU/75z3+mffv26dChQzp06JB27drlmmuuyRtvvJHp06ene/fu+cMf/pAk2X777XPeeedlww03zLRp05a53TfeeKPKJ18+88wzmT9/fpXtTpo0qcqX0E+fPj3PPPPM13rMX9aiRYtst912ee+99yofX4cOHVJaWpprr702//73v7PFFlukdevW+eCDD6osM2PGjFx33XX5/PPP83//93/p2rVrpk+fnqZNm6Zr1665+OKLk6Ryjq2otdZaK9tvv/0Sz/2f//znzJw5c6Xuh6Vp0aJF5s6dW+V/YKzI6ca77rprpk6dmo022qhyn7Vv3z633357nnzyySTJj3/848oPftlwww1zzDHH5Lvf/e4y5w5AQ+PIHcDX8Nlnn+WFF15IsvhLzD/44IPce++9ee655zJs2LC0aNFiiXW22mqrrLXWWjnvvPNy2mmnZe21186DDz6YkpKSyk+nbNWqVf7973/n6aefrvIeqK/StGnTnHnmmTn77LOzYMGCDBs2LNttt13lB1LstddeufPOO/PTn/40Bx10UP7yl7/k8ccfr3IfrVq1ypw5c/L4448vcWSocePGOe2003L55Zdn7bXXzr777pt//OMfGTlyZA488MDKI4Q1cdJJJ+WQQw7JqaeemqOOOir/+Mc/cvfdd1dZ5pRTTskRRxyR008/PYccckjmz5+fUaNGZdq0adlhhx2y7rrrZtNNN83gwYMze/bstGvXLk8++WTef//97Lfffkvd7ve///3ceuutOemkkzJgwIDMnTs3w4cPT2lpaeUyxx13XB544IH8+Mc/zsknn5wk+cUvfpGmTZvm2GOPrfFjXpr+/fvn1FNPTYsWLbLffvvlP//5T0aMGJFGjRplm222SZMmTdKvX79cddVVSRZ/KMjUqVNzzTXXZLPNNsvGG2+cli1bpqKiIqeddlp+8pOfpLS0NHfccUdatWqVLl261Hhs/fr1yymnnJIzzjgjvXv3zrRp03Lttddml112yV577bWydsFS7bnnnhkyZEguvPDCHH300Xnttdfy61//utrrH3roobnzzjvz4x//OCeccEJat26d0aNH5w9/+EP+v//v/0uyOOJ/8YtfpE2bNunQoUPeeuutPProoyv9OQaoLeIO4Gv461//mh/84AdJFh/xWnvttbPzzjvnf//3f5f5IQxNmjTJr371q/zsZz/LpZdeWvmdcjfeeGO22mqrJMkPfvCD/OlPf8qJJ56YoUOHVns8G220UY477rj89Kc/zaxZs9KtW7dcfPHFlaed7bXXXhkwYEDuuuuuPPjgg+natWuuuuqqKu/DOvjgg/Pggw/mjDPOyOmnn75E4P3whz9M8+bNc+utt+bee+9N27Zt86Mf/SinnHLKCu27L9t6661z6623ZujQoenXr18233zzXHLJJVU+XbN9+/a54447MmLEiPTv3z/NmjXLrrvumqFDh1a+v/Haa6/N0KFDM2zYsMyYMSObb755hg0blt13332p223WrFnuuOOOXH755Rk4cGBatWqVAQMG5Oqrr65cpl27drn77rtz9dVXZ+DAgWncuHG6dOmS4cOHV/kglpVh3333zahRo3LDDTdk7NixadGiRXbfffecffbZle9l++I5uP3223PrrbemdevWOfDAAzNgwICUlJSkdevWufnmm3PNNdfk3HPPzYIFC7LTTjvltttu+8r3bS7PPvvskxtuuCE33HBDTjnllLRu3To9evTIgAEDqnwATW3Ycsstc8UVV+QXv/hFfvKTn6Rjx475+c9/nsMPP7xa67do0SJ33313hg4dmksvvTTz58/P1ltvnVGjRqVbt25JFv8PhkWLFuU3v/lNRowYkTZt2uTYY4/NaaedVpsPDWClKamozjucAQAAaNC85w4AAKAAxB0AAEABiDsAAIACEHcAAAAFsMp8WuaiRYsya9aslJaWpqSkpL6HAwAAUKcqKiqyYMGCrLXWWkv9XtpVJu5mzZqV119/vb6HAQAAUK+22WabtGzZconrV5m4++LLZLfZZpvK72uCL0yePHmFvugZ6oJ5SUNkXtIQmZc0RA1xXs6fPz+vv/56ZRt92SoTd1+citm0adM0a9asnkdDQ2Re0BCZlzRE5iUNkXlJQ9RQ5+Wy3qbmA1UAAAAKQNwBAAAUgLgDAAAoAHEHAABQAOIOAACgAMQdAABAAYg7AACAAhB3AAAABSDuAAAACkDcAQAAFIC4AwAAKABxBwAAUADiDgAAoADEHQAAQAGIOwAAgAIQdwAAAAUg7gAAAApA3AEAABSAuAMAACiAWo+7zz//PD169MjUqVOTJH/7299y+OGH5+CDD86ZZ56Z+fPn1/YQAAAACq9W4+7FF1/MkUcemSlTpiRZHHr9+vXLZZddlocffjhJct9999XmEAAAAFYLtRp3Y8aMyaBBg9K2bdskydNPP52dd9452223XZLkoosuyn777VebQwAAAFgtNKnNOx88eHCVy++8807WXHPNnHrqqXn33Xez2267ZeDAgbU5BAAAgNVCrcbdl5WXl+epp57K6NGjs+GGG+bCCy/MTTfdlH79+lX7PiZPnlyLI2RVVlZWVt9DgCWYlzRE5iUNkXlJbdpu+x2z1prNV3idVW1e1mncfeMb30jHjh2zySabJEm+973v5a677lqh+2jfvn2aNWtWG8NjFVZWVpZOnTrV9zCgCvOShsi8pCEyL6kLPc8at0LLP3RNrwY3L+fNm7fcg111+lUIe+yxR15++eVMmzYtSfKnP/0pO+64Y10OAQAAoJDq9Mhdu3btctlll+Wkk07KvHnzsv322+e8886ryyEAAAAUUp3E3RNPPFH5c/fu3dO9e/e62CwAAMBqo05PywQAAKB2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Go17j7//PP06NEjU6dOrXL93XffnT59+tTmpgEAAFYrtRZ3L774Yo488shMmTKlyvVvvvlmbrzxxtraLAAAwGqp1uJuzJgxGTRoUNq2bVt53fz583PJJZfk9NNPr63NAgAArJaa1NYdDx48eInrrrnmmhxyyCHZeOONa3y/kydP/jrDosDKysrqewiwBPOShsi8pCEyL6lNnTp1qtF6q9q8rLW4+7Knn34606ZNy/nnn59JkybV+H7at2+fZs2arcSRUQRlZWU1/qWF2mJe0hCZlzRE5iUNVUObl/PmzVvuwa46i7vx48fnjTfeSK9evTJ79ux8/PHHOeOMMzJixIi6GgIAAEBh1VncDRkypPLnSZMm5frrrxd2AAAAK4nvuQMAACiAWj9y98QTTyxxXZcuXdKlS5fa3jQAAMBqw5E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HUetx9/vnn6dGjR6ZOnZokGT16dHr06JGePXvm/PPPz/z582t7CAAAAIVXq3H34osv5sgjj8yUKVOSJG+//XZuueWW3HPPPfntb3+bRYsW5de//nVtDgEAAGC1UKtxN2bMmAwaNCht27ZNkjRt2jSXXnppWrRokZKSkmyzzTZ5//33a3MIAAAAq4UmtXnngwcPrnJ5o402ykYbbZQkmT59eu6+++4MGTJkhe5z8uTJK218FEtZWVl9DwGWYF7SEJmXNETmJbWpU6dONVpvVZuXtRp3y/LBBx/k+OOPzyGHHJIuXbqs0Lrt27dPs2bNamlkrKrKyspq/EsLtcW8pCEyL2mIzEsaqoY2L+fNm7fcg111/mmZb731Vo488sj8z//8T0499dS63jwAAEAh1emRu88//zx9+/bNgAED0qtXr7rcNAAAQKHV6ZG7++67Lx9//HFuvfXW9OrVK7169cp1111Xl0MAAAAopDo5cvfEE08kSY477rgcd9xxdbFJAACA1Uqdv+cOAACAlU/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GIOwAAgAKo9bj7/PPP06NHj0ydOjVJMnHixPTs2TP7779/hg8fXtubBwAAWC3Uaty9+OKLOfLIIzNlypQkydy5c3PBBRdk1KhReeSRRzJ58uRMmDChNocAAACwWqjVuBszZkwGDRqUtm3bJkleeumlbLrpptlkk03SpEmT9OzZM48++mhtDgEAAGC10KQ273zw4MFVLn/44Ydp06ZN5eW2bdvmgw8+qM0hAAAArBZqNe6+rKKiYonrSkpKVug+Jk+evLKGQ8GUlZXV9xBgCeYlDZF5SUNkXlKbOnXqVKP1VrV5Wadxt/766+fjjz+uvPzhhx9WnrJZXe3bt0+zZs1W9tBYxZWVldX4lxZqi3lJQ2Re0hCZlzRUDW1ezps3b7kHu+r0qxA6duyYt99+O++8807Ky8szfvz47LXXXnU5BAAAgEKq0yN3zZo1y1VXXZV+/fpl3rx56datWw488MC6HAIAAEAh1UncPfHEE5U/d+3aNb/97W/rYrMAAACrjTo9LRMAAIDaIe4AAAAKQNwBAAAUgLgDAAAoAHEHAABQAOIOAACgAMQdAABAAYg7AACAAhB3AAAABSDuAAAACkDcAQAAFIC4AwAAKABxBwAAUADiDgAAoADEHQAAQAGIOwAAgAIQdwAAAAUg7gAAAApA3AEAABSAuAMAACgAcQcAAFAA1Yq7jz76KCeccEIOOOCAfPzxx+nbt28+/PDD2h4bAAAA1VStuPvpT3+a7373u2nWrFnWXnvtbLfddrnoootqe2wAAABUU7Xi7l//+lcOP/zwNGrUKKWlpTnnnHMybdq02h4bAAAA1VStuCspKcmiRYsqL3/++edVLgMAAFC/mlRnof333z9nn312Zs6cmXvuuSf33ntvvve979X22AAAAKimasXdSSedlAcffDCLFi3KxIkTc8QRR+TQQw+t7bEBAABQTdWKu4ULF6ZRo0YZMWJEPvroozz88MOpqKhISUlJbY8PAACAaqjWe+4uvfTSPPnkk4tXaNQoZWVlufLKK2tzXAAAAKyAah25e+GFFzJ+/PgkyXrrrZfrrrsuvXr1qtWBAQAAUH3VOnK3YMGCzJ8/v/LywoULa21AAAAArLhqHbnr3r17+vbtm169eqWkpCTjx49Pt27dantsAAAAVFO14u7cc8/N3XffnT/+8Y9p0qRJ9ttvvxxxxBG1PTYAAACqqVpx17hx4xxzzDE55phjans8AAAA1EC14u6RRx7JsGHD8umnn6aioqLy+r/+9a+1NjAAAACqr1pxd91112XgwIHZYYcdfLcdAABAA1StuGvVqlX233//2h4LAAAANVStr0Lo2LFjJkyYUNtjAQAAoIaqdeRuwoQJueuuu1JaWprS0tJUVFSkpKTEe+4AAAAaiGrF3e23317LwwAAAODrqNZpmRtttFH+/ve/Z8yYMVl33XXzt7/9LRtttFFtjw0AAIBqqlbc3XTTTfnNb36TRx99NHPnzs3111+fG264obbHBgAAQDVVK+4efvjh/OpXv8oaa6yRddZZJ2PGjMn48eNre2wAAABUU7XirkmTJmnatGnl5VatWqVJk2q9XQ8AAIA6UK1Ca9euXZ588smUlJRk/vz5ueWWW7znDgAAoAGpVtxdfPHFOffcc/OPf/wjO++8czp27Jhhw4bV9tgAAACopmrF3frrr5877rgjc+bMSXl5eVq0aFHb4wIAAGAFVCvubrvttqVe/6Mf/WilDgYAAICaqVbcvf7665U/z58/P2VlZenSpUutDQoAAIAVU624GzJkSJXL06dPz7nnnlsrAwIAAGDFVeurEL5s3XXXzb/+9a+VPRYAAABqaIXfc1dRUZHJkydnvfXWq7VBAQAAsGJW+D13yeLvvXNaJgAAQMNRo/fcAQAA0LBUK+769OmTkpKSZd7+v//7vyttQAAAAKy4asVd+/bt89Zbb+Xwww9PaWlpxo0bl4ULF+bggw+u7fEBAABQDdWKu7/+9a/59a9/ncaNGydJ9txzzxx++OE54IADarTRcePG5aabbkqS7LXXXjnvvPNqdD8AAAAsVq2vQpg+fXrmz59feXnWrFmZO3dujTY4Z86cDB48OHfeeWfGjRuX559/PhMnTqzRfQEAALBYtY7c9ejRI4cffnj222+/VFRU5He/+12OOeaYGm2wvLw8ixYtypw5c7Lmmmtm4cKFadasWY3uCwAAgMVKKioqKqqz4GOPPZa//OUvadasWbp3757OnTvXeKN33nlnrr766jRv3jydO3fOyJEjl/uBLUkyb968TJ48ucbbBAAAVk+dOnVKz7PGrdA6D13TK2VlZbU0oq+nffv2Sz1AVq0jd0my/vrrZ+utt07v3r3z8ssv13ggr732Wu6///786U9/SsuWLXP22WfnlltuyfHHH1+t9Zf1QFi9lZWVpVOnTvU9DKjCvKQhMi9piMxLGqqGNi+/6oDXct9zt2DBgiTJ/fffn/PPPz8333xzZs6cmVNOOSVjxoyp0YCeeuqpdO3aNeutt16aNm2a3r1759lnn63RfQEAALDYcuPusMMOy1tvvZW77roro0ePTosWLbLeeutl7NixueOOO2q0we222y4TJ07M7NmzU1FRkSeeeCIdOnSo0X0BAACw2HJPyzzssMNy3XXXpVGjRmnRokXl9e3atav8WoQVtccee+SVV15J7969U1pamg4dOuSEE06o0X0BAACw2HLj7uijj87RRx+dvn375tVXX6380JPf/va3WXvttWu80RNOOEHQAQAArETV+kCVCy64IKeffnrefffd7LHHHmnWrFlGjRpV22MDAACgmqoVd3Pnzs24ceMyZcqUlJeXZ/PNN09paWltjw0AAIBqWu4Hqnzh7LPPTuPGjbPllltmm222EXYAAAANTLXibtttt81DDz2U999/PzNmzKj8DwAAgIahWqdl/vGPf8yjjz5a5bqSkpK8+uqrtTIoAAAAVky14u7vf/97bY8DAACAr2G5p2VefPHFlT9Pnz691gcDAABAzSw37iZPnlz5c9++fWt9MAAAANTMcuOuoqJiqT8DAADQsFTr0zKTxR+gAgAAQMO03A9UWbRoUT799NNUVFSkvLy88ucvtG7durbHBwAAQDUsN+5ef/31fPvb364Mui5dulTe5qsQAAAAGo7lxt1rr71WV+MAAADga6j2e+4AAABouMQdAABAAYg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qJe4e+KJJ9K7d+8ceOCBueKKK+pjCAAAAIVS53H33nvvZdCgQRk1alQeeuihvPLKK5kwYUJdDwMAAKBQmtT1Bh977LEcdNBB2WCDDZIkw4cPT7Nmzep6GAAAAIVS53H3zjvvpLS0NH379s1HH32UvffeO2eccUa11588eXLtDY5VWllZWX0PAZZgXtIQmZc0ROYltalTp041Wm9Vm5d1Hnfl5eV5/vnnc+edd2bNNdfMKaeckgceeCC9e/eu1vrt27d3pI8llJWV1fiXFmqLeUlDZF7SEJmXNFQNbV7OmzdvuQe76vw9d9/4xjfStWvXrLvuumnevHn23XffvPTSS3U9DAAAgEKp87jbe++989RTT+Wzzz5LeXl5/vznP2fHHXes62EAAAAUSp2fltmxY8ccf/zxOeqoo7JgwYJ85zvfySGHHFLXwwAAACiUOo+7JDn00ENz6KGH1semAQAACqlevsQcAACAlUvcAQAAFIC4AwAAKABxBwAAUADiDgAAoADEHQAAQAGIOwAAgAIQdwAAAAUg7gAAAApA3AEAABSAuAMAACgAcQcAAFAA4g4AAKAAxB0AAEABiDsAAIACEHcAAAAFIO4AAAAKQNwBAAAUgLgDAAAoAHEHAABQAOIOAACgAMQdAABAAYg7AACAAhB3AAAABSDuAAAACkDcAQAAFIC4A2rV/AXldboei9Vk/9nnALBqa1LfAwCKrWlp4/Q8a9wKr/fQNb1qYTSrj5rsd/scAFZtjtwBAAAUgLgDAAAoAHEHAABQAOIOAACgAMQdAABAAYg7AACAAhB3AAAABSDuAAAACkDcAQAAFIC4AwAAKABxBwAAUADiDgAAoADEHQAAQAGIOwAAgAIQdwAAAAUg7gAAAApA3AEAABSAuAMAACgAcQcAAFAA4g4AAKAAxB0AAEABiDsAAIACEHcAAAAFIO4AAAAKQNwBAAAUgLgDAAAoAHEHAABQAPUadz/72c8ycODA+hwCAABAIdRb3D3zzDN54IEH6mvzAAAAhVIvcTdjxowMHz48J510Un1sHgAAoHDqJe4uueSSDBgwIK1ataqPzQMAABROk7re4L333pt27dqla9euGTt27AqvP3ny5FoYFUVQVlZW30OoF9ttv2PWWrP5Cq83b/7CNGu6Yi8Bs2bPzWuvvrxC63Tq1GmFlv9vRXhO6+sx1HS/N+R9XtO5XpN5W3QN+XmmmL7q93dZr1l+f1lZivh3cWnqPO4eeeSRfPTRR+nVq1c+/fTTzJ49O1deeWUuuOCCaq3fvn37NGvWrJZHyaqmrKzsa0XEqq7nWeNWeJ2Hrum1wus9dE2vOt3Pq/pzuirOy4Y+3prO9Yb+uOrSqjgvKQa/v6yKGtr8mzdv3nIPdtV53N12222VP48dOzbPPvtstcMOAACApfM9dwAAAAVQ50fu/lvv3r3Tu3fv+hwCAABAIThyBwAAUADiDgAAoADEHQAAQAGIOwAAgAIQdwAAAAUg7gAAAApA3AEAABSAuAMAACgAcQcAAFAA4g4AAKAAxB0AAEABiDsAAIACEHcAAAAFIO4AAAAKQNwBAAAUgLgDAAAoAHEHAABQAOIOAACgAMQdAABAAYg7AACAAhB3AAAABSDuAAAACkDcAQAAFIC4AwAAKABxBwAAUADiDgAAoADEHQAAQAGIO5Zp/oLyOlkHAKgf/tZDsTSp7wHQcDUtbZyeZ41boXUeuqZXLY0GAFjZ/K2HYnHkDgAAoADEHQAAQAGIOwAAgAIQdwAAAAUg7gAAAApA3AEAABSAuAMAACgAcQcAAFAA4g4AAKAAxB0AAEABiDsAAIACEHcAAAAFIO4AAAAKQNwBAAAUgLgDAAAoAHEHAABQAOIOAACgAMQdAABAAYg7AACAAhB3AAAABSDuAAAACkDcAQAAFIC4AwAAKABxBwAAUADiDgAAoADEHQAAQAGIOwAAgAJoUh8bvf766/O73/0uSdKtW7ece+659TEMAACAwqjzI3cTJ07MU089lQceeCAPPvhgXn755Tz22GN1PQwAAIBCqfMjd23atMnAgQPTtGnTJMmWW26Z999/v66HAQAAUCh1Hndbb7115c9TpkzJI488knvuuaeuhwEAAFAo9fKeuyR54403cuKJJ+a8887LZpttVu31Jk+eXHuDqqHttt8xa63ZfIXWmTV7bl579eVaGtHK0alTpxqtV1ZWtpJH0rC3W99q+jzV1Iru568zviI8p/X1GFa139/qWN3n0sq0IvujqH/jWKwmv1fzF5SnaWnjWhjN0vn9rTm/v/9PEf8uLk29xF1ZWVn69++fCy64IAcffPAKrdu+ffs0a9aslkZWcz3PGrdCyz90Ta86/0d5XamPx1VWVlbY/dnQ1OV+XtWf01VxXq5q462uoj6umqjJvPQ3jv/WtLRxjeZETZlLX4/f36+noe2LefPmLfdgV53H3bRp03Lqqadm+PDh6dq1a11vHgAAoJDqPO5uueWWzJs3L1dddVXldUcccUSOPPLIuh4KAABAYdR53F100UW56KKL6nqzAAAAhVbn33MHAADAyifuAAAACkDcAQAAFIC4AwAAKABxBwAAUADiDgAAoADEHQAAQAGIOwAAgAIQdwAAAAUg7gAAAApA3AEAABSAuAMAACgAcQcAAFAA4g4AAKAAxB0AAEABiDsAAIACEHcAAAAFIO4AAAAKQNwBAAAUgLgDAAAoAHEHAABQAOIOAACgAMQdAABAAYg7AACAAhB3AAAABSDuAAAACkDcAQAAFIC4g68wf0F5na4HAAA10aS+BwANXdPSxul51rgVXu+ha3rVwmgAAGDpHLkDAAAoAHEHAABQAOIOAACgAMQdAABAAYg7AACAAhB3AAAABSDuAAAACkDcAQAAFIC4AwAAKABxBwAAUADiDgAAoADEHQAAQAGIOwAAgAIQdwAAAAUg7gAAAApA3AEAABSAuAMAACgAcQcAAFAA4g4AAKAAxB0AAEABiDsAAIACEHcAAAAFIO4AAAAKQNwBAAAUgLgDAAAoAHEHAABQAOIOAACgAOol7h566KEcdNBB2W+//XL33XfXxxAAAAAKpUldb/CDDz7I8OHDM3bs2DRt2jRHHHFEunTpkq222qquhwIAAFAYdR53EydOzLe//e20bt06SXLAAQfk0UcfzWmnnbbc9SoqKpIk8+fPr+0h1kjrtRqv0PLz5s2rpZGsXKvS46rNba/ofkjqdl/UdHx19fw29P1Xm+rzcaxKv7/VtTrPpZVpRfdJEecS/09Nnt+6WOeL9fh6/P7+P0XYF1+00Bdt9GUlFcu6pZbceOONmT17dgYMGJAkuffee/PSSy/l8ssvX+56M2fOzOuvv14XQwQAAGiwttlmm7Rs2XKJ6+v8yN3SWrKkpOQr11trrbWyzTbbpLS0tFrLAwAAFElFRUUWLFiQtdZaa6m313ncrb/++nn++ecrL3/44Ydp27btV67XqFGjpdYpAADA6qJ58+bLvK3OPy1z9913zzPPPJPp06dnzpw5+cMf/pC99tqrrocBAABQKPVy5G7AgAE55phjsmDBghx66KHZaaed6noYAAAAhVLnH6gCAADAylcvX2IOAADAyiXuAAAACkDcAQAAFIC4AwAAKABxxyrn+uuvz8EHH5yDDz44Q4cOTZJMnDgxPXv2zP7775/hw4fX8whZnf3sZz/LwIEDkySvvvpqDjnkkBxwwAG58MILs3DhwnoeHaubJ554Ir17986BBx6YK664IonXS+rfuHHjKv+O/+xnP0vi9ZL68/nnn6dHjx6ZOnVqkmW/Rq4qc1TcsUqZOHFinnrqqTzwwAN58MEH8/LLL2f8+PG54IILMmrUqDzyyCOZPHlyJkyYUN9DZTX0zDPP5IEHHqi8fM455+Tiiy/O73//+1RUVGTMmDH1ODpWN++9914GDRqUUaNG5aGHHsorr7ySCRMmeL2kXs2ZMyeDBw/OnXfemXHjxuX555/PxIkTvV5SL1588cUceeSRmTJlSpJk7ty5y3yNXFXmqLhjldKmTZsMHDgwTZs2TWlpabbccstMmTIlm266aTbZZJM0adIkPXv2zKOPPlrfQ2U1M2PGjAwfPjwnnXRSkuRf//pX5s6dm5133jlJ0rt3b/OSOvXYY4/loIMOygYbbJDS0tIMHz48a6yxhtdL6lV5eXkWLVqUOXPmZOHChVm4cGGaNGni9ZJ6MWbMmAwaNCht27ZNkrz00ktLfY1clf6m1/mXmMPXsfXWW1f+PGXKlDzyyCPp06dP2rRpU3l927Zt88EHH9TH8FiNXXLJJRkwYECmTZuWJPnwww+rzMs2bdqYl9Spd955J6Wlpenbt28++uij7L333tl66629XlKvWrRokdNPPz3f+9730rx583Tu3DmlpaVeL6kXgwcPrnL5y3+7v3iNXJX+pjtyxyrpjTfeyI9//OOcd955+eY3v7nE7SUlJfUwKlZX9957b9q1a5euXbtWXldRUbHEcuYldam8vDzPPPNMrr766owZMyZ///vfK99T8t/MS+rSa6+9lvvvvz9/+tOf8tRTT6VRo0Z5+umnl1jOvKQ+LOtv96r0N92RO1Y5ZWVl6d+/fy644IIcfPDBefbZZ/Pxxx9X3v7hhx9WHl6HuvDII4/ko48+Sq9evfLpp59m9uzZKSkpqTIvP/roI/OSOvWNb3wjXbt2zbrrrpsk2XffffPoo4+mcePGlct4vaSuPfXUU+natWvWW2+9JItPb7vlllu8XtIgrL/++kv9N+WXr2/Ic9SRO1Yp06ZNy6mnnpphw4bl4IMPTpJ07Ngxb7/9dt55552Ul5dn/Pjx2Wuvvep5pKxObrvttowfPz7jxo1L//79s88++2TIkCFp1qxZysrKkiQPPvigeUmd2nvvvfPUU0/ls88+S3l5ef785z/nwAMP9HpJvdpuu+0yceLEzJ49OxUVFXniiSfSuXNnr5c0CMv6N+VGG220ysxRR+5Ypdxyyy2ZN29errrqqsrrjjjiiFx11VXp169f5s2bl27duuXAAw+sx1HCYsOGDctFF12UWbNmZYcddsgxxxxT30NiNdKxY8ccf/zxOeqoo7JgwYJ85zvfyZFHHpktttjC6yX1Zo899sgrr7yS3r17p7S0NB06dMgJJ5yQ/fbbz+sl9a5Zs2bL/DflqvI3vaRiaSeRAgAAsEpxWiYAAEABiDsAAIACEHcAAAAFIO4AAAAKQNwBAAAUgK9CAGCVMHXq1Oy3337ZZpttKq+rqKjIMccck0MPPbQeR7Z0L730Uu67775cdtll9T0UAFYT4g6AVUbz5s0zbty4yssffPBBevTokfbt22e77barx5Et6c0338wHH3xQ38MAYDUi7gBYZa2//vrZdNNNM2XKlPzxj3/Mww8/nMaNG2fzzTfPxRdfnDZt2qRPnz45+uijK7+I9r8vt2/fPvvuu29ee+21DBs2LIsWLcoVV1yROXPmpLS0NOeee266du2at956K4MHD86MGTNSXl6ePn365NBDD82kSZMyfPjwbLLJJnnjjTcyf/78XHLJJdl0003z85//PDNnzsz555+fwYMH58orr8yLL76YWbNmpaKiIldccUU6deqU6dOn5/zzz8+7776b1q1bp02bNtl6663Tr1+/ZW4XAJZG3AGwyvrb3/6Wd999N2+99Vb+/Oc/57777suaa66ZkSNHZuDAgbnllluWu/6CBQuy995757rrrqv8+Yorrkj37t0zefLknH/++bn//vvTv3//DB06NDvuuGNmzpyZH/zgB9lqq62SLD79ctCgQdl+++1z66235vrrr89dd92V/v375/e//32GDBmSv/3tb/nwww8zevToNGrUKDfddFN+9atfpVOnTrniiiuy1VZb5cYbb8yHH36Y3r17Z+utt87ChQuXud2dd965DvYuAKsacQfAKmPu3Lnp1atXkqS8vDzrrLNOrr766owdOza9e/fOmmuumSQ55phj8stf/jLz58//yvvcbbfdkiSvv/56GjVqlO7duydJ2rdvn4ceeihvvvlm3n333VxwwQVVxvHKK69kyy23zIYbbpjtt98+SbLDDjvkgQceWGIbu+yyS9Zee+3cc889ee+99zJp0qSstdZaSZIJEyZUrtO2bdvKI4xTpkxZ5nbFHQBLI+4AWGV8+T13X7j//vurXF60aFEWLlxYebmioqLy5wULFlRZ9osgbNy4cUpKSqrc9vrrr6eioiKtWrWqst2PP/44LVu2zAsvvJDmzZtXXl9SUlJlW1948sknM3jw4PzoRz/Kvvvumy222CK//e1vkyRNmjSpsk6jRos/yLq8vHyZ2wWApfFVCACs8vbYY4+MHTs2s2fPTpLceeed+da3vpWmTZtm3XXXzeTJk5Mk7777bv7xj38s9T622GKLlJSU5Omnn06SvPzyyzn22GOz+eabp1mzZpWRNW3atPTo0aPyPpelcePGlYH59NNPZ++9985RRx2VDh065PHHH095eXmSpFu3brnvvvuSJP/5z3/y+OOPp6SkpMbbBWD15cgdAKu8Qw89NNOmTcthhx2WRYsWZdNNN82wYcOSJCeffHIGDhyYCRMmZIsttqg8DfPLmjZtmpEjR+bKK6/M0KFDU1pampEjR6Zp06YZNWpUBg8enJtvvjkLFy7M6aefnk6dOmXSpEnLHNMuu+ySESNG5NRTT82ZZ56Zs88+Oz179kzjxo2z22675Q9/+EMWLVqU888/PxdddFF69uyZ1q1bZ8MNN0zz5s2Xu10AWJqSiqWdPwIA1Im77747O+ywQ3bZZZfMnz8/Rx11VPr165du3brV99AAWMU4cgcA9WirrbbK5ZdfnkWLFmXBggU58MADhR0ANeLIHQAAQAH4QBUAAIACEHcAAAAFIO4AAAAKQNwBAAAUgLgDAAAoAHEHAABQAP8/0Q/wsoVW45M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Google Shape;1129;p50"/>
          <p:cNvPicPr preferRelativeResize="0"/>
          <p:nvPr/>
        </p:nvPicPr>
        <p:blipFill>
          <a:blip r:embed="rId3">
            <a:alphaModFix/>
          </a:blip>
          <a:stretch>
            <a:fillRect/>
          </a:stretch>
        </p:blipFill>
        <p:spPr>
          <a:xfrm>
            <a:off x="-73770" y="1178988"/>
            <a:ext cx="988169" cy="1715818"/>
          </a:xfrm>
          <a:prstGeom prst="rect">
            <a:avLst/>
          </a:prstGeom>
          <a:noFill/>
          <a:ln>
            <a:noFill/>
          </a:ln>
        </p:spPr>
      </p:pic>
      <p:pic>
        <p:nvPicPr>
          <p:cNvPr id="12" name="Google Shape;726;p35"/>
          <p:cNvPicPr preferRelativeResize="0"/>
          <p:nvPr/>
        </p:nvPicPr>
        <p:blipFill>
          <a:blip r:embed="rId4">
            <a:alphaModFix/>
          </a:blip>
          <a:stretch>
            <a:fillRect/>
          </a:stretch>
        </p:blipFill>
        <p:spPr>
          <a:xfrm>
            <a:off x="6652710" y="366513"/>
            <a:ext cx="2197525" cy="1983300"/>
          </a:xfrm>
          <a:prstGeom prst="rect">
            <a:avLst/>
          </a:prstGeom>
          <a:noFill/>
          <a:ln>
            <a:noFill/>
          </a:ln>
        </p:spPr>
      </p:pic>
      <p:pic>
        <p:nvPicPr>
          <p:cNvPr id="2" name="Picture 1"/>
          <p:cNvPicPr>
            <a:picLocks noChangeAspect="1"/>
          </p:cNvPicPr>
          <p:nvPr/>
        </p:nvPicPr>
        <p:blipFill>
          <a:blip r:embed="rId5"/>
          <a:stretch>
            <a:fillRect/>
          </a:stretch>
        </p:blipFill>
        <p:spPr>
          <a:xfrm>
            <a:off x="1413173" y="1529522"/>
            <a:ext cx="5422222" cy="3187301"/>
          </a:xfrm>
          <a:prstGeom prst="rect">
            <a:avLst/>
          </a:prstGeom>
        </p:spPr>
      </p:pic>
      <p:sp>
        <p:nvSpPr>
          <p:cNvPr id="5" name="TextBox 4"/>
          <p:cNvSpPr txBox="1"/>
          <p:nvPr/>
        </p:nvSpPr>
        <p:spPr>
          <a:xfrm>
            <a:off x="2338251" y="1103079"/>
            <a:ext cx="3735318" cy="307777"/>
          </a:xfrm>
          <a:prstGeom prst="rect">
            <a:avLst/>
          </a:prstGeom>
          <a:noFill/>
        </p:spPr>
        <p:txBody>
          <a:bodyPr wrap="none" rtlCol="0">
            <a:spAutoFit/>
          </a:bodyPr>
          <a:lstStyle/>
          <a:p>
            <a:r>
              <a:rPr lang="en-HK" smtClean="0"/>
              <a:t>Sucre en fonction de la cat</a:t>
            </a:r>
            <a:r>
              <a:rPr lang="fr-FR" smtClean="0"/>
              <a:t>é</a:t>
            </a:r>
            <a:r>
              <a:rPr lang="en-HK" smtClean="0"/>
              <a:t>gorie de produits</a:t>
            </a:r>
            <a:endParaRPr lang="fr-FR"/>
          </a:p>
        </p:txBody>
      </p:sp>
    </p:spTree>
    <p:extLst>
      <p:ext uri="{BB962C8B-B14F-4D97-AF65-F5344CB8AC3E}">
        <p14:creationId xmlns:p14="http://schemas.microsoft.com/office/powerpoint/2010/main" val="62023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0"/>
          <p:cNvSpPr/>
          <p:nvPr/>
        </p:nvSpPr>
        <p:spPr>
          <a:xfrm>
            <a:off x="6548650" y="2164300"/>
            <a:ext cx="1804800" cy="2019000"/>
          </a:xfrm>
          <a:prstGeom prst="rect">
            <a:avLst/>
          </a:prstGeom>
          <a:noFill/>
          <a:ln w="19050" cap="flat" cmpd="sng">
            <a:solidFill>
              <a:srgbClr val="A1C44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0"/>
          <p:cNvSpPr/>
          <p:nvPr/>
        </p:nvSpPr>
        <p:spPr>
          <a:xfrm>
            <a:off x="4629283" y="1644100"/>
            <a:ext cx="1804800" cy="2019000"/>
          </a:xfrm>
          <a:prstGeom prst="rect">
            <a:avLst/>
          </a:prstGeom>
          <a:noFill/>
          <a:ln w="19050" cap="flat" cmpd="sng">
            <a:solidFill>
              <a:srgbClr val="A1C44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0"/>
          <p:cNvSpPr/>
          <p:nvPr/>
        </p:nvSpPr>
        <p:spPr>
          <a:xfrm>
            <a:off x="790550" y="1644100"/>
            <a:ext cx="1804800" cy="2019000"/>
          </a:xfrm>
          <a:prstGeom prst="rect">
            <a:avLst/>
          </a:prstGeom>
          <a:noFill/>
          <a:ln w="19050" cap="flat" cmpd="sng">
            <a:solidFill>
              <a:srgbClr val="A1C44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0"/>
          <p:cNvSpPr/>
          <p:nvPr/>
        </p:nvSpPr>
        <p:spPr>
          <a:xfrm>
            <a:off x="2709917" y="2164250"/>
            <a:ext cx="1804800" cy="2019000"/>
          </a:xfrm>
          <a:prstGeom prst="rect">
            <a:avLst/>
          </a:prstGeom>
          <a:noFill/>
          <a:ln w="19050" cap="flat" cmpd="sng">
            <a:solidFill>
              <a:srgbClr val="A1C44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0"/>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Mise en oeuvre de l’interactivit</a:t>
            </a:r>
            <a:r>
              <a:rPr lang="fr-FR" smtClean="0"/>
              <a:t>é</a:t>
            </a:r>
            <a:endParaRPr/>
          </a:p>
        </p:txBody>
      </p:sp>
      <p:sp>
        <p:nvSpPr>
          <p:cNvPr id="250" name="Google Shape;250;p30"/>
          <p:cNvSpPr txBox="1">
            <a:spLocks noGrp="1"/>
          </p:cNvSpPr>
          <p:nvPr>
            <p:ph type="subTitle" idx="1"/>
          </p:nvPr>
        </p:nvSpPr>
        <p:spPr>
          <a:xfrm>
            <a:off x="797035" y="2477255"/>
            <a:ext cx="18048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HK" smtClean="0"/>
              <a:t>Cr</a:t>
            </a:r>
            <a:r>
              <a:rPr lang="fr-FR" smtClean="0"/>
              <a:t>é</a:t>
            </a:r>
            <a:r>
              <a:rPr lang="en-HK" err="1" smtClean="0"/>
              <a:t>ation</a:t>
            </a:r>
            <a:r>
              <a:rPr lang="en-HK" smtClean="0"/>
              <a:t> du code </a:t>
            </a:r>
            <a:r>
              <a:rPr lang="en-HK" err="1" smtClean="0"/>
              <a:t>interactif</a:t>
            </a:r>
            <a:r>
              <a:rPr lang="en-HK" smtClean="0"/>
              <a:t> </a:t>
            </a:r>
            <a:r>
              <a:rPr lang="en-HK" err="1" smtClean="0"/>
              <a:t>dans</a:t>
            </a:r>
            <a:r>
              <a:rPr lang="en-HK" smtClean="0"/>
              <a:t> </a:t>
            </a:r>
            <a:r>
              <a:rPr lang="en-HK" err="1" smtClean="0"/>
              <a:t>Jupyter</a:t>
            </a:r>
            <a:r>
              <a:rPr lang="en-HK" smtClean="0"/>
              <a:t> Notebook avec des widgets de </a:t>
            </a:r>
            <a:r>
              <a:rPr lang="en-HK" err="1" smtClean="0"/>
              <a:t>ipywidgets</a:t>
            </a:r>
            <a:endParaRPr/>
          </a:p>
        </p:txBody>
      </p:sp>
      <p:sp>
        <p:nvSpPr>
          <p:cNvPr id="252" name="Google Shape;252;p30"/>
          <p:cNvSpPr txBox="1">
            <a:spLocks noGrp="1"/>
          </p:cNvSpPr>
          <p:nvPr>
            <p:ph type="subTitle" idx="4"/>
          </p:nvPr>
        </p:nvSpPr>
        <p:spPr>
          <a:xfrm>
            <a:off x="2711011" y="2564801"/>
            <a:ext cx="18048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HK" smtClean="0"/>
              <a:t>Push et Commit du notebook, </a:t>
            </a:r>
            <a:r>
              <a:rPr lang="en-HK" err="1" smtClean="0"/>
              <a:t>ses</a:t>
            </a:r>
            <a:r>
              <a:rPr lang="en-HK" smtClean="0"/>
              <a:t> d</a:t>
            </a:r>
            <a:r>
              <a:rPr lang="fr-FR" smtClean="0"/>
              <a:t>é</a:t>
            </a:r>
            <a:r>
              <a:rPr lang="en-HK" err="1" smtClean="0"/>
              <a:t>pendances</a:t>
            </a:r>
            <a:r>
              <a:rPr lang="en-HK" smtClean="0"/>
              <a:t>, requirements  etc.. Sur GitHub</a:t>
            </a:r>
            <a:endParaRPr/>
          </a:p>
        </p:txBody>
      </p:sp>
      <p:sp>
        <p:nvSpPr>
          <p:cNvPr id="254" name="Google Shape;254;p30"/>
          <p:cNvSpPr txBox="1">
            <a:spLocks noGrp="1"/>
          </p:cNvSpPr>
          <p:nvPr>
            <p:ph type="subTitle" idx="6"/>
          </p:nvPr>
        </p:nvSpPr>
        <p:spPr>
          <a:xfrm>
            <a:off x="4630074" y="2329702"/>
            <a:ext cx="18048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mtClean="0"/>
              <a:t>Liaison du repository github avec le container binder pour mettre en ligne dans l’environnement du projet</a:t>
            </a:r>
            <a:endParaRPr/>
          </a:p>
        </p:txBody>
      </p:sp>
      <p:sp>
        <p:nvSpPr>
          <p:cNvPr id="256" name="Google Shape;256;p30"/>
          <p:cNvSpPr txBox="1">
            <a:spLocks noGrp="1"/>
          </p:cNvSpPr>
          <p:nvPr>
            <p:ph type="subTitle" idx="8"/>
          </p:nvPr>
        </p:nvSpPr>
        <p:spPr>
          <a:xfrm>
            <a:off x="6548650" y="2629591"/>
            <a:ext cx="1804800" cy="9754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mtClean="0"/>
              <a:t>Lancement de l’application interactive simplement en un seul click. L’agent de la Sant</a:t>
            </a:r>
            <a:r>
              <a:rPr lang="fr-FR" smtClean="0"/>
              <a:t>é</a:t>
            </a:r>
            <a:r>
              <a:rPr lang="en-HK" smtClean="0"/>
              <a:t> </a:t>
            </a:r>
            <a:r>
              <a:rPr lang="en-HK" err="1" smtClean="0"/>
              <a:t>publique</a:t>
            </a:r>
            <a:r>
              <a:rPr lang="en-HK" smtClean="0"/>
              <a:t> ne </a:t>
            </a:r>
            <a:r>
              <a:rPr lang="en-HK" err="1" smtClean="0"/>
              <a:t>voit</a:t>
            </a:r>
            <a:r>
              <a:rPr lang="en-HK" smtClean="0"/>
              <a:t> que </a:t>
            </a:r>
            <a:r>
              <a:rPr lang="en-HK" err="1" smtClean="0"/>
              <a:t>cette</a:t>
            </a:r>
            <a:r>
              <a:rPr lang="en-HK" smtClean="0"/>
              <a:t> </a:t>
            </a:r>
            <a:r>
              <a:rPr lang="fr-FR" smtClean="0"/>
              <a:t>é</a:t>
            </a:r>
            <a:r>
              <a:rPr lang="en-HK" smtClean="0"/>
              <a:t>tape</a:t>
            </a:r>
            <a:endParaRPr/>
          </a:p>
        </p:txBody>
      </p:sp>
      <p:cxnSp>
        <p:nvCxnSpPr>
          <p:cNvPr id="257" name="Google Shape;257;p30"/>
          <p:cNvCxnSpPr/>
          <p:nvPr/>
        </p:nvCxnSpPr>
        <p:spPr>
          <a:xfrm>
            <a:off x="5371601" y="695425"/>
            <a:ext cx="4966200" cy="0"/>
          </a:xfrm>
          <a:prstGeom prst="straightConnector1">
            <a:avLst/>
          </a:prstGeom>
          <a:noFill/>
          <a:ln w="76200" cap="flat" cmpd="sng">
            <a:solidFill>
              <a:schemeClr val="accent1"/>
            </a:solidFill>
            <a:prstDash val="solid"/>
            <a:round/>
            <a:headEnd type="none" w="med" len="med"/>
            <a:tailEnd type="none" w="med" len="med"/>
          </a:ln>
        </p:spPr>
      </p:cxnSp>
      <p:pic>
        <p:nvPicPr>
          <p:cNvPr id="258" name="Google Shape;258;p30"/>
          <p:cNvPicPr preferRelativeResize="0"/>
          <p:nvPr/>
        </p:nvPicPr>
        <p:blipFill>
          <a:blip r:embed="rId3">
            <a:alphaModFix/>
          </a:blip>
          <a:stretch>
            <a:fillRect/>
          </a:stretch>
        </p:blipFill>
        <p:spPr>
          <a:xfrm>
            <a:off x="7009675" y="1768903"/>
            <a:ext cx="845026" cy="762649"/>
          </a:xfrm>
          <a:prstGeom prst="rect">
            <a:avLst/>
          </a:prstGeom>
          <a:noFill/>
          <a:ln>
            <a:noFill/>
          </a:ln>
        </p:spPr>
      </p:pic>
      <p:pic>
        <p:nvPicPr>
          <p:cNvPr id="259" name="Google Shape;259;p30"/>
          <p:cNvPicPr preferRelativeResize="0"/>
          <p:nvPr/>
        </p:nvPicPr>
        <p:blipFill>
          <a:blip r:embed="rId4">
            <a:alphaModFix/>
          </a:blip>
          <a:stretch>
            <a:fillRect/>
          </a:stretch>
        </p:blipFill>
        <p:spPr>
          <a:xfrm>
            <a:off x="1282625" y="3266588"/>
            <a:ext cx="671806" cy="762649"/>
          </a:xfrm>
          <a:prstGeom prst="rect">
            <a:avLst/>
          </a:prstGeom>
          <a:noFill/>
          <a:ln>
            <a:noFill/>
          </a:ln>
        </p:spPr>
      </p:pic>
      <p:pic>
        <p:nvPicPr>
          <p:cNvPr id="260" name="Google Shape;260;p30"/>
          <p:cNvPicPr preferRelativeResize="0"/>
          <p:nvPr/>
        </p:nvPicPr>
        <p:blipFill>
          <a:blip r:embed="rId5">
            <a:alphaModFix/>
          </a:blip>
          <a:stretch>
            <a:fillRect/>
          </a:stretch>
        </p:blipFill>
        <p:spPr>
          <a:xfrm>
            <a:off x="5127838" y="3266588"/>
            <a:ext cx="781675" cy="762650"/>
          </a:xfrm>
          <a:prstGeom prst="rect">
            <a:avLst/>
          </a:prstGeom>
          <a:noFill/>
          <a:ln>
            <a:noFill/>
          </a:ln>
        </p:spPr>
      </p:pic>
      <p:pic>
        <p:nvPicPr>
          <p:cNvPr id="261" name="Google Shape;261;p30"/>
          <p:cNvPicPr preferRelativeResize="0"/>
          <p:nvPr/>
        </p:nvPicPr>
        <p:blipFill>
          <a:blip r:embed="rId6">
            <a:alphaModFix/>
          </a:blip>
          <a:stretch>
            <a:fillRect/>
          </a:stretch>
        </p:blipFill>
        <p:spPr>
          <a:xfrm rot="139">
            <a:off x="3236900" y="1768917"/>
            <a:ext cx="751352" cy="762620"/>
          </a:xfrm>
          <a:prstGeom prst="rect">
            <a:avLst/>
          </a:prstGeom>
          <a:noFill/>
          <a:ln>
            <a:noFill/>
          </a:ln>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8871" y="1029846"/>
            <a:ext cx="1303020" cy="1357313"/>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92390" y="3655537"/>
            <a:ext cx="1680963" cy="743340"/>
          </a:xfrm>
          <a:prstGeom prst="rect">
            <a:avLst/>
          </a:prstGeom>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55583" y="1500837"/>
            <a:ext cx="1752199" cy="641704"/>
          </a:xfrm>
          <a:prstGeom prst="rect">
            <a:avLst/>
          </a:prstGeom>
        </p:spPr>
      </p:pic>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47444" y="3688293"/>
            <a:ext cx="1607211" cy="710584"/>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txBox="1">
            <a:spLocks noGrp="1"/>
          </p:cNvSpPr>
          <p:nvPr>
            <p:ph type="ctrTitle"/>
          </p:nvPr>
        </p:nvSpPr>
        <p:spPr>
          <a:xfrm>
            <a:off x="1870200" y="2127525"/>
            <a:ext cx="5403600" cy="25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mtClean="0"/>
              <a:t>CONCLUSION</a:t>
            </a:r>
            <a:endParaRPr/>
          </a:p>
        </p:txBody>
      </p:sp>
      <p:pic>
        <p:nvPicPr>
          <p:cNvPr id="191" name="Google Shape;191;p26"/>
          <p:cNvPicPr preferRelativeResize="0"/>
          <p:nvPr/>
        </p:nvPicPr>
        <p:blipFill>
          <a:blip r:embed="rId3">
            <a:alphaModFix/>
          </a:blip>
          <a:stretch>
            <a:fillRect/>
          </a:stretch>
        </p:blipFill>
        <p:spPr>
          <a:xfrm>
            <a:off x="5822399" y="3709754"/>
            <a:ext cx="1670011" cy="1768350"/>
          </a:xfrm>
          <a:prstGeom prst="rect">
            <a:avLst/>
          </a:prstGeom>
          <a:noFill/>
          <a:ln>
            <a:noFill/>
          </a:ln>
        </p:spPr>
      </p:pic>
      <p:sp>
        <p:nvSpPr>
          <p:cNvPr id="192" name="Google Shape;192;p26"/>
          <p:cNvSpPr txBox="1">
            <a:spLocks noGrp="1"/>
          </p:cNvSpPr>
          <p:nvPr>
            <p:ph type="title" idx="2"/>
          </p:nvPr>
        </p:nvSpPr>
        <p:spPr>
          <a:xfrm>
            <a:off x="3897150" y="1361375"/>
            <a:ext cx="13497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mtClean="0"/>
              <a:t>05</a:t>
            </a:r>
            <a:endParaRPr/>
          </a:p>
        </p:txBody>
      </p:sp>
      <p:pic>
        <p:nvPicPr>
          <p:cNvPr id="193" name="Google Shape;193;p26"/>
          <p:cNvPicPr preferRelativeResize="0"/>
          <p:nvPr/>
        </p:nvPicPr>
        <p:blipFill>
          <a:blip r:embed="rId4">
            <a:alphaModFix/>
          </a:blip>
          <a:stretch>
            <a:fillRect/>
          </a:stretch>
        </p:blipFill>
        <p:spPr>
          <a:xfrm>
            <a:off x="7064484" y="3166276"/>
            <a:ext cx="2225666" cy="2625849"/>
          </a:xfrm>
          <a:prstGeom prst="rect">
            <a:avLst/>
          </a:prstGeom>
          <a:noFill/>
          <a:ln>
            <a:noFill/>
          </a:ln>
        </p:spPr>
      </p:pic>
      <p:pic>
        <p:nvPicPr>
          <p:cNvPr id="194" name="Google Shape;194;p26"/>
          <p:cNvPicPr preferRelativeResize="0"/>
          <p:nvPr/>
        </p:nvPicPr>
        <p:blipFill>
          <a:blip r:embed="rId5">
            <a:alphaModFix/>
          </a:blip>
          <a:stretch>
            <a:fillRect/>
          </a:stretch>
        </p:blipFill>
        <p:spPr>
          <a:xfrm>
            <a:off x="2444947" y="3275076"/>
            <a:ext cx="2762071" cy="2786977"/>
          </a:xfrm>
          <a:prstGeom prst="rect">
            <a:avLst/>
          </a:prstGeom>
          <a:noFill/>
          <a:ln>
            <a:noFill/>
          </a:ln>
        </p:spPr>
      </p:pic>
      <p:pic>
        <p:nvPicPr>
          <p:cNvPr id="195" name="Google Shape;195;p26"/>
          <p:cNvPicPr preferRelativeResize="0"/>
          <p:nvPr/>
        </p:nvPicPr>
        <p:blipFill>
          <a:blip r:embed="rId6">
            <a:alphaModFix/>
          </a:blip>
          <a:stretch>
            <a:fillRect/>
          </a:stretch>
        </p:blipFill>
        <p:spPr>
          <a:xfrm>
            <a:off x="1829677" y="3564767"/>
            <a:ext cx="1731910" cy="2097667"/>
          </a:xfrm>
          <a:prstGeom prst="rect">
            <a:avLst/>
          </a:prstGeom>
          <a:noFill/>
          <a:ln>
            <a:noFill/>
          </a:ln>
        </p:spPr>
      </p:pic>
      <p:pic>
        <p:nvPicPr>
          <p:cNvPr id="196" name="Google Shape;196;p26"/>
          <p:cNvPicPr preferRelativeResize="0"/>
          <p:nvPr/>
        </p:nvPicPr>
        <p:blipFill>
          <a:blip r:embed="rId7">
            <a:alphaModFix/>
          </a:blip>
          <a:stretch>
            <a:fillRect/>
          </a:stretch>
        </p:blipFill>
        <p:spPr>
          <a:xfrm>
            <a:off x="-503175" y="3768265"/>
            <a:ext cx="1582008" cy="1690668"/>
          </a:xfrm>
          <a:prstGeom prst="rect">
            <a:avLst/>
          </a:prstGeom>
          <a:noFill/>
          <a:ln>
            <a:noFill/>
          </a:ln>
        </p:spPr>
      </p:pic>
      <p:pic>
        <p:nvPicPr>
          <p:cNvPr id="197" name="Google Shape;197;p26"/>
          <p:cNvPicPr preferRelativeResize="0"/>
          <p:nvPr/>
        </p:nvPicPr>
        <p:blipFill>
          <a:blip r:embed="rId8">
            <a:alphaModFix/>
          </a:blip>
          <a:stretch>
            <a:fillRect/>
          </a:stretch>
        </p:blipFill>
        <p:spPr>
          <a:xfrm>
            <a:off x="847773" y="3709750"/>
            <a:ext cx="1299312" cy="2003005"/>
          </a:xfrm>
          <a:prstGeom prst="rect">
            <a:avLst/>
          </a:prstGeom>
          <a:noFill/>
          <a:ln>
            <a:noFill/>
          </a:ln>
        </p:spPr>
      </p:pic>
      <p:pic>
        <p:nvPicPr>
          <p:cNvPr id="198" name="Google Shape;198;p26"/>
          <p:cNvPicPr preferRelativeResize="0"/>
          <p:nvPr/>
        </p:nvPicPr>
        <p:blipFill>
          <a:blip r:embed="rId9">
            <a:alphaModFix/>
          </a:blip>
          <a:stretch>
            <a:fillRect/>
          </a:stretch>
        </p:blipFill>
        <p:spPr>
          <a:xfrm>
            <a:off x="4753813" y="3662024"/>
            <a:ext cx="1162152" cy="1863781"/>
          </a:xfrm>
          <a:prstGeom prst="rect">
            <a:avLst/>
          </a:prstGeom>
          <a:noFill/>
          <a:ln>
            <a:noFill/>
          </a:ln>
        </p:spPr>
      </p:pic>
    </p:spTree>
    <p:extLst>
      <p:ext uri="{BB962C8B-B14F-4D97-AF65-F5344CB8AC3E}">
        <p14:creationId xmlns:p14="http://schemas.microsoft.com/office/powerpoint/2010/main" val="1841172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44"/>
          <p:cNvSpPr txBox="1">
            <a:spLocks noGrp="1"/>
          </p:cNvSpPr>
          <p:nvPr>
            <p:ph type="ctrTitle"/>
          </p:nvPr>
        </p:nvSpPr>
        <p:spPr>
          <a:xfrm>
            <a:off x="404508" y="392038"/>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CONCLUSIONS</a:t>
            </a:r>
            <a:endParaRPr/>
          </a:p>
        </p:txBody>
      </p:sp>
      <p:sp>
        <p:nvSpPr>
          <p:cNvPr id="1010" name="Google Shape;1010;p44"/>
          <p:cNvSpPr txBox="1">
            <a:spLocks noGrp="1"/>
          </p:cNvSpPr>
          <p:nvPr>
            <p:ph type="ctrTitle" idx="4294967295"/>
          </p:nvPr>
        </p:nvSpPr>
        <p:spPr>
          <a:xfrm>
            <a:off x="6001976" y="882663"/>
            <a:ext cx="2996700" cy="60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smtClean="0"/>
              <a:t>Pistes d’am</a:t>
            </a:r>
            <a:r>
              <a:rPr lang="fr-FR" sz="1400" smtClean="0"/>
              <a:t>e</a:t>
            </a:r>
            <a:r>
              <a:rPr lang="en-HK" sz="1400" err="1" smtClean="0"/>
              <a:t>lioration</a:t>
            </a:r>
            <a:r>
              <a:rPr lang="en-HK" sz="1400" smtClean="0"/>
              <a:t> et de </a:t>
            </a:r>
            <a:r>
              <a:rPr lang="en-HK" sz="1400" err="1" smtClean="0"/>
              <a:t>recherche</a:t>
            </a:r>
            <a:endParaRPr sz="1400"/>
          </a:p>
        </p:txBody>
      </p:sp>
      <p:sp>
        <p:nvSpPr>
          <p:cNvPr id="1013" name="Google Shape;1013;p44"/>
          <p:cNvSpPr txBox="1">
            <a:spLocks noGrp="1"/>
          </p:cNvSpPr>
          <p:nvPr>
            <p:ph type="subTitle" idx="4294967295"/>
          </p:nvPr>
        </p:nvSpPr>
        <p:spPr>
          <a:xfrm>
            <a:off x="1472721" y="1220569"/>
            <a:ext cx="2755858" cy="6063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sz="1000" smtClean="0"/>
              <a:t>Une base de donn</a:t>
            </a:r>
            <a:r>
              <a:rPr lang="fr-FR" sz="1000" err="1" smtClean="0"/>
              <a:t>ées</a:t>
            </a:r>
            <a:r>
              <a:rPr lang="fr-FR" sz="1000" smtClean="0"/>
              <a:t> avec de nombreuses données </a:t>
            </a:r>
            <a:r>
              <a:rPr lang="en-HK" sz="1000" err="1" smtClean="0"/>
              <a:t>incompl</a:t>
            </a:r>
            <a:r>
              <a:rPr lang="fr-FR" sz="1000" smtClean="0"/>
              <a:t>ètes</a:t>
            </a:r>
            <a:r>
              <a:rPr lang="fr-FR" sz="1000"/>
              <a:t>,</a:t>
            </a:r>
            <a:r>
              <a:rPr lang="fr-FR" sz="1000" smtClean="0"/>
              <a:t> </a:t>
            </a:r>
            <a:r>
              <a:rPr lang="fr-FR" sz="1000" err="1" smtClean="0"/>
              <a:t>be</a:t>
            </a:r>
            <a:r>
              <a:rPr lang="en-HK" sz="1000" err="1" smtClean="0"/>
              <a:t>aucoup</a:t>
            </a:r>
            <a:r>
              <a:rPr lang="en-HK" sz="1000" smtClean="0"/>
              <a:t> </a:t>
            </a:r>
            <a:r>
              <a:rPr lang="en-HK" sz="1000" err="1" smtClean="0"/>
              <a:t>d’outliers</a:t>
            </a:r>
            <a:r>
              <a:rPr lang="en-HK" sz="1000" smtClean="0"/>
              <a:t> et </a:t>
            </a:r>
            <a:r>
              <a:rPr lang="en-HK" sz="1000" err="1" smtClean="0"/>
              <a:t>valeurs</a:t>
            </a:r>
            <a:r>
              <a:rPr lang="en-HK" sz="1000" smtClean="0"/>
              <a:t> </a:t>
            </a:r>
            <a:r>
              <a:rPr lang="en-HK" sz="1000" err="1" smtClean="0"/>
              <a:t>erronn</a:t>
            </a:r>
            <a:r>
              <a:rPr lang="fr-FR" sz="1000" err="1" smtClean="0"/>
              <a:t>ées</a:t>
            </a:r>
            <a:r>
              <a:rPr lang="en-HK" sz="1000" smtClean="0"/>
              <a:t>, qui au final </a:t>
            </a:r>
            <a:r>
              <a:rPr lang="en-HK" sz="1000" err="1" smtClean="0"/>
              <a:t>donne</a:t>
            </a:r>
            <a:r>
              <a:rPr lang="en-HK" sz="1000" smtClean="0"/>
              <a:t> des </a:t>
            </a:r>
            <a:r>
              <a:rPr lang="en-HK" sz="1000" err="1" smtClean="0"/>
              <a:t>informations</a:t>
            </a:r>
            <a:r>
              <a:rPr lang="en-HK" sz="1000" smtClean="0"/>
              <a:t> </a:t>
            </a:r>
            <a:r>
              <a:rPr lang="en-HK" sz="1000" err="1" smtClean="0"/>
              <a:t>pertinentes</a:t>
            </a:r>
            <a:r>
              <a:rPr lang="en-HK" sz="1000" smtClean="0"/>
              <a:t> sur la nutrition </a:t>
            </a:r>
            <a:endParaRPr sz="1000"/>
          </a:p>
        </p:txBody>
      </p:sp>
      <p:sp>
        <p:nvSpPr>
          <p:cNvPr id="1014" name="Google Shape;1014;p44"/>
          <p:cNvSpPr txBox="1">
            <a:spLocks noGrp="1"/>
          </p:cNvSpPr>
          <p:nvPr>
            <p:ph type="subTitle" idx="4294967295"/>
          </p:nvPr>
        </p:nvSpPr>
        <p:spPr>
          <a:xfrm>
            <a:off x="1491414" y="2195050"/>
            <a:ext cx="2755858" cy="6063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Clr>
                <a:schemeClr val="dk1"/>
              </a:buClr>
              <a:buSzPts val="1100"/>
              <a:buFont typeface="Arial"/>
              <a:buNone/>
            </a:pPr>
            <a:r>
              <a:rPr lang="en" sz="1000" smtClean="0"/>
              <a:t>On a pu retrouver des valeurs corr</a:t>
            </a:r>
            <a:r>
              <a:rPr lang="fr-FR" sz="1000" err="1" smtClean="0"/>
              <a:t>élées</a:t>
            </a:r>
            <a:r>
              <a:rPr lang="fr-FR" sz="1000" smtClean="0"/>
              <a:t> et des liens forts entre </a:t>
            </a:r>
            <a:r>
              <a:rPr lang="fr-FR" sz="1000" err="1"/>
              <a:t>é</a:t>
            </a:r>
            <a:r>
              <a:rPr lang="fr-FR" sz="1000" smtClean="0"/>
              <a:t>nergie et </a:t>
            </a:r>
            <a:r>
              <a:rPr lang="fr-FR" sz="1000" err="1" smtClean="0"/>
              <a:t>nutriscore</a:t>
            </a:r>
            <a:r>
              <a:rPr lang="en-HK" sz="1000" smtClean="0"/>
              <a:t>, </a:t>
            </a:r>
            <a:r>
              <a:rPr lang="en-HK" sz="1000" err="1" smtClean="0"/>
              <a:t>mais</a:t>
            </a:r>
            <a:r>
              <a:rPr lang="en-HK" sz="1000" smtClean="0"/>
              <a:t> </a:t>
            </a:r>
            <a:r>
              <a:rPr lang="en-HK" sz="1000" err="1" smtClean="0"/>
              <a:t>aussi</a:t>
            </a:r>
            <a:r>
              <a:rPr lang="en-HK" sz="1000" smtClean="0"/>
              <a:t> entre </a:t>
            </a:r>
            <a:r>
              <a:rPr lang="en-HK" sz="1000" smtClean="0"/>
              <a:t>certains types </a:t>
            </a:r>
            <a:r>
              <a:rPr lang="en-HK" sz="1000" smtClean="0"/>
              <a:t>de nutriments et </a:t>
            </a:r>
            <a:r>
              <a:rPr lang="en-HK" sz="1000" err="1"/>
              <a:t>é</a:t>
            </a:r>
            <a:r>
              <a:rPr lang="en-HK" sz="1000" smtClean="0"/>
              <a:t>nergie, </a:t>
            </a:r>
            <a:r>
              <a:rPr lang="en-HK" sz="1000" err="1" smtClean="0"/>
              <a:t>ou</a:t>
            </a:r>
            <a:r>
              <a:rPr lang="en-HK" sz="1000" smtClean="0"/>
              <a:t> encore </a:t>
            </a:r>
            <a:r>
              <a:rPr lang="en-HK" sz="1000" err="1" smtClean="0"/>
              <a:t>deduire</a:t>
            </a:r>
            <a:r>
              <a:rPr lang="en-HK" sz="1000" smtClean="0"/>
              <a:t> des notions </a:t>
            </a:r>
            <a:r>
              <a:rPr lang="en-HK" sz="1000" smtClean="0"/>
              <a:t>de </a:t>
            </a:r>
            <a:r>
              <a:rPr lang="en-HK" sz="1000" smtClean="0"/>
              <a:t>rêgle de </a:t>
            </a:r>
            <a:r>
              <a:rPr lang="en-HK" sz="1000" err="1" smtClean="0"/>
              <a:t>calcul</a:t>
            </a:r>
            <a:r>
              <a:rPr lang="en-HK" sz="1000" smtClean="0"/>
              <a:t> entre nutriments et </a:t>
            </a:r>
            <a:r>
              <a:rPr lang="en-HK" sz="1000" err="1" smtClean="0"/>
              <a:t>nutriscores</a:t>
            </a:r>
            <a:endParaRPr sz="1000"/>
          </a:p>
        </p:txBody>
      </p:sp>
      <p:sp>
        <p:nvSpPr>
          <p:cNvPr id="1015" name="Google Shape;1015;p44"/>
          <p:cNvSpPr txBox="1">
            <a:spLocks noGrp="1"/>
          </p:cNvSpPr>
          <p:nvPr>
            <p:ph type="subTitle" idx="4294967295"/>
          </p:nvPr>
        </p:nvSpPr>
        <p:spPr>
          <a:xfrm>
            <a:off x="1491414" y="3125806"/>
            <a:ext cx="2755858" cy="6063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Clr>
                <a:schemeClr val="dk1"/>
              </a:buClr>
              <a:buSzPts val="1100"/>
              <a:buFont typeface="Arial"/>
              <a:buNone/>
            </a:pPr>
            <a:r>
              <a:rPr lang="en" sz="1000" smtClean="0"/>
              <a:t>Cette étude ainsi que l’outil interactif sensibilisent sur les types de produits et de bonnes pratiques </a:t>
            </a:r>
            <a:r>
              <a:rPr lang="en" sz="1000" smtClean="0"/>
              <a:t>pour </a:t>
            </a:r>
            <a:r>
              <a:rPr lang="en" sz="1000" smtClean="0"/>
              <a:t>ameliorer l’ alimentation des fran</a:t>
            </a:r>
            <a:r>
              <a:rPr lang="fr-FR" sz="1000" smtClean="0"/>
              <a:t>ç</a:t>
            </a:r>
            <a:r>
              <a:rPr lang="en-HK" sz="1000" smtClean="0"/>
              <a:t>ais</a:t>
            </a:r>
            <a:r>
              <a:rPr lang="en" sz="1000" smtClean="0"/>
              <a:t>. </a:t>
            </a:r>
            <a:endParaRPr sz="1000"/>
          </a:p>
        </p:txBody>
      </p:sp>
      <p:sp>
        <p:nvSpPr>
          <p:cNvPr id="1016" name="Google Shape;1016;p44"/>
          <p:cNvSpPr/>
          <p:nvPr/>
        </p:nvSpPr>
        <p:spPr>
          <a:xfrm>
            <a:off x="5175058" y="1610794"/>
            <a:ext cx="723300" cy="723300"/>
          </a:xfrm>
          <a:prstGeom prst="donut">
            <a:avLst>
              <a:gd name="adj" fmla="val 25000"/>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4"/>
          <p:cNvSpPr/>
          <p:nvPr/>
        </p:nvSpPr>
        <p:spPr>
          <a:xfrm>
            <a:off x="5175058" y="1610794"/>
            <a:ext cx="723300" cy="723300"/>
          </a:xfrm>
          <a:prstGeom prst="blockArc">
            <a:avLst>
              <a:gd name="adj1" fmla="val 3925824"/>
              <a:gd name="adj2" fmla="val 0"/>
              <a:gd name="adj3" fmla="val 25000"/>
            </a:avLst>
          </a:prstGeom>
          <a:solidFill>
            <a:srgbClr val="A1C4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018" name="Google Shape;1018;p44"/>
          <p:cNvSpPr/>
          <p:nvPr/>
        </p:nvSpPr>
        <p:spPr>
          <a:xfrm>
            <a:off x="5186243" y="2669325"/>
            <a:ext cx="723300" cy="723300"/>
          </a:xfrm>
          <a:prstGeom prst="donut">
            <a:avLst>
              <a:gd name="adj" fmla="val 25000"/>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4"/>
          <p:cNvSpPr/>
          <p:nvPr/>
        </p:nvSpPr>
        <p:spPr>
          <a:xfrm>
            <a:off x="5193752" y="2669325"/>
            <a:ext cx="723300" cy="723300"/>
          </a:xfrm>
          <a:prstGeom prst="blockArc">
            <a:avLst>
              <a:gd name="adj1" fmla="val 8447615"/>
              <a:gd name="adj2" fmla="val 0"/>
              <a:gd name="adj3"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4"/>
          <p:cNvSpPr/>
          <p:nvPr/>
        </p:nvSpPr>
        <p:spPr>
          <a:xfrm>
            <a:off x="5193752" y="3775177"/>
            <a:ext cx="723300" cy="723300"/>
          </a:xfrm>
          <a:prstGeom prst="donut">
            <a:avLst>
              <a:gd name="adj" fmla="val 25000"/>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4"/>
          <p:cNvSpPr/>
          <p:nvPr/>
        </p:nvSpPr>
        <p:spPr>
          <a:xfrm>
            <a:off x="5193752" y="3784200"/>
            <a:ext cx="723300" cy="723300"/>
          </a:xfrm>
          <a:prstGeom prst="blockArc">
            <a:avLst>
              <a:gd name="adj1" fmla="val 13538117"/>
              <a:gd name="adj2" fmla="val 0"/>
              <a:gd name="adj3"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4"/>
          <p:cNvSpPr txBox="1">
            <a:spLocks noGrp="1"/>
          </p:cNvSpPr>
          <p:nvPr>
            <p:ph type="subTitle" idx="4294967295"/>
          </p:nvPr>
        </p:nvSpPr>
        <p:spPr>
          <a:xfrm>
            <a:off x="6478305" y="1523719"/>
            <a:ext cx="2262122" cy="4878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sz="1000" smtClean="0"/>
              <a:t>Ameliorer la base de données est </a:t>
            </a:r>
            <a:r>
              <a:rPr lang="en" sz="1000" smtClean="0"/>
              <a:t>fondamental </a:t>
            </a:r>
            <a:r>
              <a:rPr lang="en" sz="1000" smtClean="0"/>
              <a:t>dans ce cas. On pourrait y passer encore plus de temps en y associant des méthodes de corrections manuelles</a:t>
            </a:r>
            <a:r>
              <a:rPr lang="en-HK" sz="1000"/>
              <a:t>.</a:t>
            </a:r>
            <a:endParaRPr sz="1000"/>
          </a:p>
        </p:txBody>
      </p:sp>
      <p:sp>
        <p:nvSpPr>
          <p:cNvPr id="1026" name="Google Shape;1026;p44"/>
          <p:cNvSpPr txBox="1">
            <a:spLocks noGrp="1"/>
          </p:cNvSpPr>
          <p:nvPr>
            <p:ph type="subTitle" idx="4294967295"/>
          </p:nvPr>
        </p:nvSpPr>
        <p:spPr>
          <a:xfrm>
            <a:off x="6494456" y="2669325"/>
            <a:ext cx="2245971" cy="65423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Clr>
                <a:schemeClr val="dk1"/>
              </a:buClr>
              <a:buSzPts val="1100"/>
              <a:buFont typeface="Arial"/>
              <a:buNone/>
            </a:pPr>
            <a:r>
              <a:rPr lang="en" sz="1000" smtClean="0"/>
              <a:t>Il serait int</a:t>
            </a:r>
            <a:r>
              <a:rPr lang="fr-FR" sz="1000" smtClean="0"/>
              <a:t>é</a:t>
            </a:r>
            <a:r>
              <a:rPr lang="en" sz="1000" smtClean="0"/>
              <a:t>ressant de générer une base de données ayant ces produits et les associant à l’exercice physique et </a:t>
            </a:r>
            <a:r>
              <a:rPr lang="en-HK" sz="1000" smtClean="0"/>
              <a:t>aux</a:t>
            </a:r>
            <a:r>
              <a:rPr lang="en" sz="1000" smtClean="0"/>
              <a:t> </a:t>
            </a:r>
            <a:r>
              <a:rPr lang="en" sz="1000" smtClean="0"/>
              <a:t>comportements alimentaires des individus (connections avec IOT, montre fitbit par exemple)</a:t>
            </a:r>
            <a:endParaRPr sz="1000"/>
          </a:p>
        </p:txBody>
      </p:sp>
      <p:sp>
        <p:nvSpPr>
          <p:cNvPr id="1027" name="Google Shape;1027;p44"/>
          <p:cNvSpPr txBox="1">
            <a:spLocks noGrp="1"/>
          </p:cNvSpPr>
          <p:nvPr>
            <p:ph type="subTitle" idx="4294967295"/>
          </p:nvPr>
        </p:nvSpPr>
        <p:spPr>
          <a:xfrm>
            <a:off x="6478304" y="3949000"/>
            <a:ext cx="2245971" cy="4878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Clr>
                <a:schemeClr val="dk1"/>
              </a:buClr>
              <a:buSzPts val="1100"/>
              <a:buFont typeface="Arial"/>
              <a:buNone/>
            </a:pPr>
            <a:r>
              <a:rPr lang="en" sz="1000" smtClean="0"/>
              <a:t>Une étude approfondie des comportements alimentaires associée </a:t>
            </a:r>
            <a:r>
              <a:rPr lang="en" sz="1000"/>
              <a:t>à</a:t>
            </a:r>
            <a:r>
              <a:rPr lang="en" sz="1000" smtClean="0"/>
              <a:t> cette étude </a:t>
            </a:r>
            <a:r>
              <a:rPr lang="en" sz="1000" smtClean="0"/>
              <a:t>pourrait </a:t>
            </a:r>
            <a:r>
              <a:rPr lang="en" sz="1000" smtClean="0"/>
              <a:t>fournir un réel outil de conseil en nutrition personnalis</a:t>
            </a:r>
            <a:r>
              <a:rPr lang="fr-FR" sz="1000" smtClean="0"/>
              <a:t>é</a:t>
            </a:r>
            <a:endParaRPr sz="1000"/>
          </a:p>
        </p:txBody>
      </p:sp>
      <p:cxnSp>
        <p:nvCxnSpPr>
          <p:cNvPr id="1028" name="Google Shape;1028;p44"/>
          <p:cNvCxnSpPr/>
          <p:nvPr/>
        </p:nvCxnSpPr>
        <p:spPr>
          <a:xfrm rot="10800000">
            <a:off x="4808526" y="1574186"/>
            <a:ext cx="0" cy="3240000"/>
          </a:xfrm>
          <a:prstGeom prst="straightConnector1">
            <a:avLst/>
          </a:prstGeom>
          <a:noFill/>
          <a:ln w="19050" cap="flat" cmpd="sng">
            <a:solidFill>
              <a:schemeClr val="accent1"/>
            </a:solidFill>
            <a:prstDash val="solid"/>
            <a:round/>
            <a:headEnd type="none" w="med" len="med"/>
            <a:tailEnd type="none" w="med" len="med"/>
          </a:ln>
        </p:spPr>
      </p:cxnSp>
      <p:cxnSp>
        <p:nvCxnSpPr>
          <p:cNvPr id="1029" name="Google Shape;1029;p44"/>
          <p:cNvCxnSpPr/>
          <p:nvPr/>
        </p:nvCxnSpPr>
        <p:spPr>
          <a:xfrm>
            <a:off x="3106308" y="695425"/>
            <a:ext cx="6204600" cy="0"/>
          </a:xfrm>
          <a:prstGeom prst="straightConnector1">
            <a:avLst/>
          </a:prstGeom>
          <a:noFill/>
          <a:ln w="76200" cap="flat" cmpd="sng">
            <a:solidFill>
              <a:schemeClr val="accent1"/>
            </a:solidFill>
            <a:prstDash val="solid"/>
            <a:round/>
            <a:headEnd type="none" w="med" len="med"/>
            <a:tailEnd type="none" w="med" len="med"/>
          </a:ln>
        </p:spPr>
      </p:cxnSp>
      <p:sp>
        <p:nvSpPr>
          <p:cNvPr id="42" name="Google Shape;897;p40"/>
          <p:cNvSpPr/>
          <p:nvPr/>
        </p:nvSpPr>
        <p:spPr>
          <a:xfrm>
            <a:off x="199175" y="1264294"/>
            <a:ext cx="693600" cy="6930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15;p40"/>
          <p:cNvSpPr/>
          <p:nvPr/>
        </p:nvSpPr>
        <p:spPr>
          <a:xfrm>
            <a:off x="389450" y="1394719"/>
            <a:ext cx="313040" cy="432150"/>
          </a:xfrm>
          <a:custGeom>
            <a:avLst/>
            <a:gdLst/>
            <a:ahLst/>
            <a:cxnLst/>
            <a:rect l="l" t="t" r="r" b="b"/>
            <a:pathLst>
              <a:path w="151227" h="208768" extrusionOk="0">
                <a:moveTo>
                  <a:pt x="75614" y="37578"/>
                </a:moveTo>
                <a:cubicBezTo>
                  <a:pt x="96588" y="37578"/>
                  <a:pt x="113648" y="54638"/>
                  <a:pt x="113648" y="75613"/>
                </a:cubicBezTo>
                <a:cubicBezTo>
                  <a:pt x="113648" y="96587"/>
                  <a:pt x="96588" y="113648"/>
                  <a:pt x="75614" y="113648"/>
                </a:cubicBezTo>
                <a:cubicBezTo>
                  <a:pt x="54639" y="113648"/>
                  <a:pt x="37579" y="96587"/>
                  <a:pt x="37579" y="75613"/>
                </a:cubicBezTo>
                <a:cubicBezTo>
                  <a:pt x="37579" y="54638"/>
                  <a:pt x="54639" y="37578"/>
                  <a:pt x="75614" y="37578"/>
                </a:cubicBezTo>
                <a:close/>
                <a:moveTo>
                  <a:pt x="75614" y="0"/>
                </a:moveTo>
                <a:cubicBezTo>
                  <a:pt x="33925" y="0"/>
                  <a:pt x="1" y="33925"/>
                  <a:pt x="1" y="75613"/>
                </a:cubicBezTo>
                <a:cubicBezTo>
                  <a:pt x="1" y="127348"/>
                  <a:pt x="67654" y="203287"/>
                  <a:pt x="70557" y="206516"/>
                </a:cubicBezTo>
                <a:cubicBezTo>
                  <a:pt x="71911" y="208017"/>
                  <a:pt x="73762" y="208767"/>
                  <a:pt x="75614" y="208767"/>
                </a:cubicBezTo>
                <a:cubicBezTo>
                  <a:pt x="77465" y="208767"/>
                  <a:pt x="79316" y="208017"/>
                  <a:pt x="80670" y="206516"/>
                </a:cubicBezTo>
                <a:cubicBezTo>
                  <a:pt x="83573" y="203287"/>
                  <a:pt x="151226" y="127348"/>
                  <a:pt x="151226" y="75613"/>
                </a:cubicBezTo>
                <a:cubicBezTo>
                  <a:pt x="151226" y="33925"/>
                  <a:pt x="117302" y="0"/>
                  <a:pt x="756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97;p40"/>
          <p:cNvSpPr/>
          <p:nvPr/>
        </p:nvSpPr>
        <p:spPr>
          <a:xfrm>
            <a:off x="183024" y="2195050"/>
            <a:ext cx="693600" cy="6930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15;p40"/>
          <p:cNvSpPr/>
          <p:nvPr/>
        </p:nvSpPr>
        <p:spPr>
          <a:xfrm>
            <a:off x="373299" y="2325475"/>
            <a:ext cx="313040" cy="432150"/>
          </a:xfrm>
          <a:custGeom>
            <a:avLst/>
            <a:gdLst/>
            <a:ahLst/>
            <a:cxnLst/>
            <a:rect l="l" t="t" r="r" b="b"/>
            <a:pathLst>
              <a:path w="151227" h="208768" extrusionOk="0">
                <a:moveTo>
                  <a:pt x="75614" y="37578"/>
                </a:moveTo>
                <a:cubicBezTo>
                  <a:pt x="96588" y="37578"/>
                  <a:pt x="113648" y="54638"/>
                  <a:pt x="113648" y="75613"/>
                </a:cubicBezTo>
                <a:cubicBezTo>
                  <a:pt x="113648" y="96587"/>
                  <a:pt x="96588" y="113648"/>
                  <a:pt x="75614" y="113648"/>
                </a:cubicBezTo>
                <a:cubicBezTo>
                  <a:pt x="54639" y="113648"/>
                  <a:pt x="37579" y="96587"/>
                  <a:pt x="37579" y="75613"/>
                </a:cubicBezTo>
                <a:cubicBezTo>
                  <a:pt x="37579" y="54638"/>
                  <a:pt x="54639" y="37578"/>
                  <a:pt x="75614" y="37578"/>
                </a:cubicBezTo>
                <a:close/>
                <a:moveTo>
                  <a:pt x="75614" y="0"/>
                </a:moveTo>
                <a:cubicBezTo>
                  <a:pt x="33925" y="0"/>
                  <a:pt x="1" y="33925"/>
                  <a:pt x="1" y="75613"/>
                </a:cubicBezTo>
                <a:cubicBezTo>
                  <a:pt x="1" y="127348"/>
                  <a:pt x="67654" y="203287"/>
                  <a:pt x="70557" y="206516"/>
                </a:cubicBezTo>
                <a:cubicBezTo>
                  <a:pt x="71911" y="208017"/>
                  <a:pt x="73762" y="208767"/>
                  <a:pt x="75614" y="208767"/>
                </a:cubicBezTo>
                <a:cubicBezTo>
                  <a:pt x="77465" y="208767"/>
                  <a:pt x="79316" y="208017"/>
                  <a:pt x="80670" y="206516"/>
                </a:cubicBezTo>
                <a:cubicBezTo>
                  <a:pt x="83573" y="203287"/>
                  <a:pt x="151226" y="127348"/>
                  <a:pt x="151226" y="75613"/>
                </a:cubicBezTo>
                <a:cubicBezTo>
                  <a:pt x="151226" y="33925"/>
                  <a:pt x="117302" y="0"/>
                  <a:pt x="756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97;p40"/>
          <p:cNvSpPr/>
          <p:nvPr/>
        </p:nvSpPr>
        <p:spPr>
          <a:xfrm>
            <a:off x="178182" y="3125806"/>
            <a:ext cx="693600" cy="6930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15;p40"/>
          <p:cNvSpPr/>
          <p:nvPr/>
        </p:nvSpPr>
        <p:spPr>
          <a:xfrm>
            <a:off x="368457" y="3256231"/>
            <a:ext cx="313040" cy="432150"/>
          </a:xfrm>
          <a:custGeom>
            <a:avLst/>
            <a:gdLst/>
            <a:ahLst/>
            <a:cxnLst/>
            <a:rect l="l" t="t" r="r" b="b"/>
            <a:pathLst>
              <a:path w="151227" h="208768" extrusionOk="0">
                <a:moveTo>
                  <a:pt x="75614" y="37578"/>
                </a:moveTo>
                <a:cubicBezTo>
                  <a:pt x="96588" y="37578"/>
                  <a:pt x="113648" y="54638"/>
                  <a:pt x="113648" y="75613"/>
                </a:cubicBezTo>
                <a:cubicBezTo>
                  <a:pt x="113648" y="96587"/>
                  <a:pt x="96588" y="113648"/>
                  <a:pt x="75614" y="113648"/>
                </a:cubicBezTo>
                <a:cubicBezTo>
                  <a:pt x="54639" y="113648"/>
                  <a:pt x="37579" y="96587"/>
                  <a:pt x="37579" y="75613"/>
                </a:cubicBezTo>
                <a:cubicBezTo>
                  <a:pt x="37579" y="54638"/>
                  <a:pt x="54639" y="37578"/>
                  <a:pt x="75614" y="37578"/>
                </a:cubicBezTo>
                <a:close/>
                <a:moveTo>
                  <a:pt x="75614" y="0"/>
                </a:moveTo>
                <a:cubicBezTo>
                  <a:pt x="33925" y="0"/>
                  <a:pt x="1" y="33925"/>
                  <a:pt x="1" y="75613"/>
                </a:cubicBezTo>
                <a:cubicBezTo>
                  <a:pt x="1" y="127348"/>
                  <a:pt x="67654" y="203287"/>
                  <a:pt x="70557" y="206516"/>
                </a:cubicBezTo>
                <a:cubicBezTo>
                  <a:pt x="71911" y="208017"/>
                  <a:pt x="73762" y="208767"/>
                  <a:pt x="75614" y="208767"/>
                </a:cubicBezTo>
                <a:cubicBezTo>
                  <a:pt x="77465" y="208767"/>
                  <a:pt x="79316" y="208017"/>
                  <a:pt x="80670" y="206516"/>
                </a:cubicBezTo>
                <a:cubicBezTo>
                  <a:pt x="83573" y="203287"/>
                  <a:pt x="151226" y="127348"/>
                  <a:pt x="151226" y="75613"/>
                </a:cubicBezTo>
                <a:cubicBezTo>
                  <a:pt x="151226" y="33925"/>
                  <a:pt x="117302" y="0"/>
                  <a:pt x="756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97;p40"/>
          <p:cNvSpPr/>
          <p:nvPr/>
        </p:nvSpPr>
        <p:spPr>
          <a:xfrm>
            <a:off x="178182" y="4054441"/>
            <a:ext cx="693600" cy="6930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15;p40"/>
          <p:cNvSpPr/>
          <p:nvPr/>
        </p:nvSpPr>
        <p:spPr>
          <a:xfrm>
            <a:off x="368457" y="4184866"/>
            <a:ext cx="313040" cy="432150"/>
          </a:xfrm>
          <a:custGeom>
            <a:avLst/>
            <a:gdLst/>
            <a:ahLst/>
            <a:cxnLst/>
            <a:rect l="l" t="t" r="r" b="b"/>
            <a:pathLst>
              <a:path w="151227" h="208768" extrusionOk="0">
                <a:moveTo>
                  <a:pt x="75614" y="37578"/>
                </a:moveTo>
                <a:cubicBezTo>
                  <a:pt x="96588" y="37578"/>
                  <a:pt x="113648" y="54638"/>
                  <a:pt x="113648" y="75613"/>
                </a:cubicBezTo>
                <a:cubicBezTo>
                  <a:pt x="113648" y="96587"/>
                  <a:pt x="96588" y="113648"/>
                  <a:pt x="75614" y="113648"/>
                </a:cubicBezTo>
                <a:cubicBezTo>
                  <a:pt x="54639" y="113648"/>
                  <a:pt x="37579" y="96587"/>
                  <a:pt x="37579" y="75613"/>
                </a:cubicBezTo>
                <a:cubicBezTo>
                  <a:pt x="37579" y="54638"/>
                  <a:pt x="54639" y="37578"/>
                  <a:pt x="75614" y="37578"/>
                </a:cubicBezTo>
                <a:close/>
                <a:moveTo>
                  <a:pt x="75614" y="0"/>
                </a:moveTo>
                <a:cubicBezTo>
                  <a:pt x="33925" y="0"/>
                  <a:pt x="1" y="33925"/>
                  <a:pt x="1" y="75613"/>
                </a:cubicBezTo>
                <a:cubicBezTo>
                  <a:pt x="1" y="127348"/>
                  <a:pt x="67654" y="203287"/>
                  <a:pt x="70557" y="206516"/>
                </a:cubicBezTo>
                <a:cubicBezTo>
                  <a:pt x="71911" y="208017"/>
                  <a:pt x="73762" y="208767"/>
                  <a:pt x="75614" y="208767"/>
                </a:cubicBezTo>
                <a:cubicBezTo>
                  <a:pt x="77465" y="208767"/>
                  <a:pt x="79316" y="208017"/>
                  <a:pt x="80670" y="206516"/>
                </a:cubicBezTo>
                <a:cubicBezTo>
                  <a:pt x="83573" y="203287"/>
                  <a:pt x="151226" y="127348"/>
                  <a:pt x="151226" y="75613"/>
                </a:cubicBezTo>
                <a:cubicBezTo>
                  <a:pt x="151226" y="33925"/>
                  <a:pt x="117302" y="0"/>
                  <a:pt x="756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15;p44"/>
          <p:cNvSpPr txBox="1">
            <a:spLocks/>
          </p:cNvSpPr>
          <p:nvPr/>
        </p:nvSpPr>
        <p:spPr>
          <a:xfrm>
            <a:off x="1491414" y="3949000"/>
            <a:ext cx="2755858" cy="60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Oxygen Light"/>
              <a:buChar char="●"/>
              <a:defRPr sz="1800" b="0" i="0" u="none" strike="noStrike" cap="none">
                <a:solidFill>
                  <a:schemeClr val="dk1"/>
                </a:solidFill>
                <a:latin typeface="Oxygen Light"/>
                <a:ea typeface="Oxygen Light"/>
                <a:cs typeface="Oxygen Light"/>
                <a:sym typeface="Oxygen Light"/>
              </a:defRPr>
            </a:lvl1pPr>
            <a:lvl2pPr marL="914400" marR="0" lvl="1" indent="-317500" algn="l" rtl="0">
              <a:lnSpc>
                <a:spcPct val="115000"/>
              </a:lnSpc>
              <a:spcBef>
                <a:spcPts val="1600"/>
              </a:spcBef>
              <a:spcAft>
                <a:spcPts val="0"/>
              </a:spcAft>
              <a:buClr>
                <a:schemeClr val="dk1"/>
              </a:buClr>
              <a:buSzPts val="1400"/>
              <a:buFont typeface="Oxygen Light"/>
              <a:buChar char="○"/>
              <a:defRPr sz="1400" b="0" i="0" u="none" strike="noStrike" cap="none">
                <a:solidFill>
                  <a:schemeClr val="dk1"/>
                </a:solidFill>
                <a:latin typeface="Oxygen Light"/>
                <a:ea typeface="Oxygen Light"/>
                <a:cs typeface="Oxygen Light"/>
                <a:sym typeface="Oxygen Light"/>
              </a:defRPr>
            </a:lvl2pPr>
            <a:lvl3pPr marL="1371600" marR="0" lvl="2" indent="-317500" algn="l" rtl="0">
              <a:lnSpc>
                <a:spcPct val="115000"/>
              </a:lnSpc>
              <a:spcBef>
                <a:spcPts val="1600"/>
              </a:spcBef>
              <a:spcAft>
                <a:spcPts val="0"/>
              </a:spcAft>
              <a:buClr>
                <a:schemeClr val="dk1"/>
              </a:buClr>
              <a:buSzPts val="1400"/>
              <a:buFont typeface="Oxygen Light"/>
              <a:buChar char="■"/>
              <a:defRPr sz="1400" b="0" i="0" u="none" strike="noStrike" cap="none">
                <a:solidFill>
                  <a:schemeClr val="dk1"/>
                </a:solidFill>
                <a:latin typeface="Oxygen Light"/>
                <a:ea typeface="Oxygen Light"/>
                <a:cs typeface="Oxygen Light"/>
                <a:sym typeface="Oxygen Light"/>
              </a:defRPr>
            </a:lvl3pPr>
            <a:lvl4pPr marL="1828800" marR="0" lvl="3" indent="-317500" algn="l" rtl="0">
              <a:lnSpc>
                <a:spcPct val="115000"/>
              </a:lnSpc>
              <a:spcBef>
                <a:spcPts val="1600"/>
              </a:spcBef>
              <a:spcAft>
                <a:spcPts val="0"/>
              </a:spcAft>
              <a:buClr>
                <a:schemeClr val="dk1"/>
              </a:buClr>
              <a:buSzPts val="1400"/>
              <a:buFont typeface="Oxygen Light"/>
              <a:buChar char="●"/>
              <a:defRPr sz="1400" b="0" i="0" u="none" strike="noStrike" cap="none">
                <a:solidFill>
                  <a:schemeClr val="dk1"/>
                </a:solidFill>
                <a:latin typeface="Oxygen Light"/>
                <a:ea typeface="Oxygen Light"/>
                <a:cs typeface="Oxygen Light"/>
                <a:sym typeface="Oxygen Light"/>
              </a:defRPr>
            </a:lvl4pPr>
            <a:lvl5pPr marL="2286000" marR="0" lvl="4" indent="-317500" algn="l" rtl="0">
              <a:lnSpc>
                <a:spcPct val="115000"/>
              </a:lnSpc>
              <a:spcBef>
                <a:spcPts val="1600"/>
              </a:spcBef>
              <a:spcAft>
                <a:spcPts val="0"/>
              </a:spcAft>
              <a:buClr>
                <a:schemeClr val="dk1"/>
              </a:buClr>
              <a:buSzPts val="1400"/>
              <a:buFont typeface="Oxygen Light"/>
              <a:buChar char="○"/>
              <a:defRPr sz="1400" b="0" i="0" u="none" strike="noStrike" cap="none">
                <a:solidFill>
                  <a:schemeClr val="dk1"/>
                </a:solidFill>
                <a:latin typeface="Oxygen Light"/>
                <a:ea typeface="Oxygen Light"/>
                <a:cs typeface="Oxygen Light"/>
                <a:sym typeface="Oxygen Light"/>
              </a:defRPr>
            </a:lvl5pPr>
            <a:lvl6pPr marL="2743200" marR="0" lvl="5" indent="-317500" algn="l" rtl="0">
              <a:lnSpc>
                <a:spcPct val="115000"/>
              </a:lnSpc>
              <a:spcBef>
                <a:spcPts val="1600"/>
              </a:spcBef>
              <a:spcAft>
                <a:spcPts val="0"/>
              </a:spcAft>
              <a:buClr>
                <a:schemeClr val="dk1"/>
              </a:buClr>
              <a:buSzPts val="1400"/>
              <a:buFont typeface="Oxygen Light"/>
              <a:buChar char="■"/>
              <a:defRPr sz="1400" b="0" i="0" u="none" strike="noStrike" cap="none">
                <a:solidFill>
                  <a:schemeClr val="dk1"/>
                </a:solidFill>
                <a:latin typeface="Oxygen Light"/>
                <a:ea typeface="Oxygen Light"/>
                <a:cs typeface="Oxygen Light"/>
                <a:sym typeface="Oxygen Light"/>
              </a:defRPr>
            </a:lvl6pPr>
            <a:lvl7pPr marL="3200400" marR="0" lvl="6" indent="-317500" algn="l" rtl="0">
              <a:lnSpc>
                <a:spcPct val="115000"/>
              </a:lnSpc>
              <a:spcBef>
                <a:spcPts val="1600"/>
              </a:spcBef>
              <a:spcAft>
                <a:spcPts val="0"/>
              </a:spcAft>
              <a:buClr>
                <a:schemeClr val="dk1"/>
              </a:buClr>
              <a:buSzPts val="1400"/>
              <a:buFont typeface="Oxygen Light"/>
              <a:buChar char="●"/>
              <a:defRPr sz="1400" b="0" i="0" u="none" strike="noStrike" cap="none">
                <a:solidFill>
                  <a:schemeClr val="dk1"/>
                </a:solidFill>
                <a:latin typeface="Oxygen Light"/>
                <a:ea typeface="Oxygen Light"/>
                <a:cs typeface="Oxygen Light"/>
                <a:sym typeface="Oxygen Light"/>
              </a:defRPr>
            </a:lvl7pPr>
            <a:lvl8pPr marL="3657600" marR="0" lvl="7" indent="-317500" algn="l" rtl="0">
              <a:lnSpc>
                <a:spcPct val="115000"/>
              </a:lnSpc>
              <a:spcBef>
                <a:spcPts val="1600"/>
              </a:spcBef>
              <a:spcAft>
                <a:spcPts val="0"/>
              </a:spcAft>
              <a:buClr>
                <a:schemeClr val="dk1"/>
              </a:buClr>
              <a:buSzPts val="1400"/>
              <a:buFont typeface="Oxygen Light"/>
              <a:buChar char="○"/>
              <a:defRPr sz="1400" b="0" i="0" u="none" strike="noStrike" cap="none">
                <a:solidFill>
                  <a:schemeClr val="dk1"/>
                </a:solidFill>
                <a:latin typeface="Oxygen Light"/>
                <a:ea typeface="Oxygen Light"/>
                <a:cs typeface="Oxygen Light"/>
                <a:sym typeface="Oxygen Light"/>
              </a:defRPr>
            </a:lvl8pPr>
            <a:lvl9pPr marL="4114800" marR="0" lvl="8" indent="-317500" algn="l" rtl="0">
              <a:lnSpc>
                <a:spcPct val="115000"/>
              </a:lnSpc>
              <a:spcBef>
                <a:spcPts val="1600"/>
              </a:spcBef>
              <a:spcAft>
                <a:spcPts val="1600"/>
              </a:spcAft>
              <a:buClr>
                <a:schemeClr val="dk1"/>
              </a:buClr>
              <a:buSzPts val="1400"/>
              <a:buFont typeface="Oxygen Light"/>
              <a:buChar char="■"/>
              <a:defRPr sz="1400" b="0" i="0" u="none" strike="noStrike" cap="none">
                <a:solidFill>
                  <a:schemeClr val="dk1"/>
                </a:solidFill>
                <a:latin typeface="Oxygen Light"/>
                <a:ea typeface="Oxygen Light"/>
                <a:cs typeface="Oxygen Light"/>
                <a:sym typeface="Oxygen Light"/>
              </a:defRPr>
            </a:lvl9pPr>
          </a:lstStyle>
          <a:p>
            <a:pPr marL="0" indent="0" algn="just">
              <a:spcAft>
                <a:spcPts val="1600"/>
              </a:spcAft>
              <a:buSzPts val="1100"/>
              <a:buFont typeface="Arial"/>
              <a:buNone/>
            </a:pPr>
            <a:r>
              <a:rPr lang="en-US" sz="1000" err="1" smtClean="0"/>
              <a:t>Chacun</a:t>
            </a:r>
            <a:r>
              <a:rPr lang="en-US" sz="1000" smtClean="0"/>
              <a:t> </a:t>
            </a:r>
            <a:r>
              <a:rPr lang="en-US" sz="1000" err="1" smtClean="0"/>
              <a:t>peut</a:t>
            </a:r>
            <a:r>
              <a:rPr lang="en-US" sz="1000" smtClean="0"/>
              <a:t> </a:t>
            </a:r>
            <a:r>
              <a:rPr lang="en-US" sz="1000" err="1" smtClean="0"/>
              <a:t>egalement</a:t>
            </a:r>
            <a:r>
              <a:rPr lang="en-US" sz="1000" smtClean="0"/>
              <a:t> </a:t>
            </a:r>
            <a:r>
              <a:rPr lang="en-US" sz="1000" err="1" smtClean="0"/>
              <a:t>ramener</a:t>
            </a:r>
            <a:r>
              <a:rPr lang="en-US" sz="1000" smtClean="0"/>
              <a:t> à son mode de vie </a:t>
            </a:r>
            <a:r>
              <a:rPr lang="en-US" sz="1000" err="1" smtClean="0"/>
              <a:t>ce</a:t>
            </a:r>
            <a:r>
              <a:rPr lang="en-US" sz="1000" smtClean="0"/>
              <a:t> </a:t>
            </a:r>
            <a:r>
              <a:rPr lang="en-US" sz="1000" err="1" smtClean="0"/>
              <a:t>qu’il</a:t>
            </a:r>
            <a:r>
              <a:rPr lang="en-US" sz="1000" smtClean="0"/>
              <a:t> </a:t>
            </a:r>
            <a:r>
              <a:rPr lang="en-US" sz="1000" err="1" smtClean="0"/>
              <a:t>lui</a:t>
            </a:r>
            <a:r>
              <a:rPr lang="en-US" sz="1000" smtClean="0"/>
              <a:t> </a:t>
            </a:r>
            <a:r>
              <a:rPr lang="en-US" sz="1000" err="1" smtClean="0"/>
              <a:t>est</a:t>
            </a:r>
            <a:r>
              <a:rPr lang="en-US" sz="1000" smtClean="0"/>
              <a:t> </a:t>
            </a:r>
            <a:r>
              <a:rPr lang="en-US" sz="1000" smtClean="0"/>
              <a:t>n</a:t>
            </a:r>
            <a:r>
              <a:rPr lang="fr-FR" sz="1000" smtClean="0"/>
              <a:t>é</a:t>
            </a:r>
            <a:r>
              <a:rPr lang="en-US" sz="1000" smtClean="0"/>
              <a:t>cessaire </a:t>
            </a:r>
            <a:r>
              <a:rPr lang="en-US" sz="1000" err="1" smtClean="0"/>
              <a:t>en</a:t>
            </a:r>
            <a:r>
              <a:rPr lang="en-US" sz="1000" smtClean="0"/>
              <a:t> </a:t>
            </a:r>
            <a:r>
              <a:rPr lang="en-US" sz="1000" err="1"/>
              <a:t>é</a:t>
            </a:r>
            <a:r>
              <a:rPr lang="en-US" sz="1000" smtClean="0"/>
              <a:t>nergie et</a:t>
            </a:r>
            <a:r>
              <a:rPr lang="en-HK" sz="1000" smtClean="0"/>
              <a:t>/ou</a:t>
            </a:r>
            <a:r>
              <a:rPr lang="en-US" sz="1000" smtClean="0"/>
              <a:t> </a:t>
            </a:r>
            <a:r>
              <a:rPr lang="en-US" sz="1000" err="1" smtClean="0"/>
              <a:t>ce</a:t>
            </a:r>
            <a:r>
              <a:rPr lang="en-US" sz="1000" smtClean="0"/>
              <a:t> </a:t>
            </a:r>
            <a:r>
              <a:rPr lang="en-US" sz="1000" err="1" smtClean="0"/>
              <a:t>qu’il</a:t>
            </a:r>
            <a:r>
              <a:rPr lang="en-US" sz="1000" smtClean="0"/>
              <a:t> </a:t>
            </a:r>
            <a:r>
              <a:rPr lang="en-US" sz="1000" err="1" smtClean="0"/>
              <a:t>peut</a:t>
            </a:r>
            <a:r>
              <a:rPr lang="en-US" sz="1000" smtClean="0"/>
              <a:t> se </a:t>
            </a:r>
            <a:r>
              <a:rPr lang="en-US" sz="1000" err="1" smtClean="0"/>
              <a:t>permettre</a:t>
            </a:r>
            <a:r>
              <a:rPr lang="en-US" sz="1000" smtClean="0"/>
              <a:t> de manger sans </a:t>
            </a:r>
            <a:r>
              <a:rPr lang="en-US" sz="1000" err="1" smtClean="0"/>
              <a:t>aller</a:t>
            </a:r>
            <a:r>
              <a:rPr lang="en-US" sz="1000" smtClean="0"/>
              <a:t> </a:t>
            </a:r>
            <a:r>
              <a:rPr lang="en-US" sz="1000" err="1" smtClean="0"/>
              <a:t>vers</a:t>
            </a:r>
            <a:r>
              <a:rPr lang="en-US" sz="1000" smtClean="0"/>
              <a:t> l’ob</a:t>
            </a:r>
            <a:r>
              <a:rPr lang="fr-FR" sz="1000" smtClean="0"/>
              <a:t>é</a:t>
            </a:r>
            <a:r>
              <a:rPr lang="en-US" sz="1000" smtClean="0"/>
              <a:t>sité et des </a:t>
            </a:r>
            <a:r>
              <a:rPr lang="en-US" sz="1000" err="1" smtClean="0"/>
              <a:t>problemes</a:t>
            </a:r>
            <a:r>
              <a:rPr lang="en-US" sz="1000" smtClean="0"/>
              <a:t> de santé graves</a:t>
            </a:r>
            <a:endParaRPr lang="en-US" sz="1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107;p49"/>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MERCI</a:t>
            </a:r>
            <a:endParaRPr/>
          </a:p>
        </p:txBody>
      </p:sp>
      <p:sp>
        <p:nvSpPr>
          <p:cNvPr id="8" name="Google Shape;1108;p49"/>
          <p:cNvSpPr txBox="1">
            <a:spLocks noGrp="1"/>
          </p:cNvSpPr>
          <p:nvPr>
            <p:ph type="subTitle" idx="1"/>
          </p:nvPr>
        </p:nvSpPr>
        <p:spPr>
          <a:xfrm>
            <a:off x="4474449" y="1861775"/>
            <a:ext cx="3859653" cy="1651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1100" smtClean="0"/>
              <a:t>AU PLAISIR DE REPONDRE A VOS QUESTIONS</a:t>
            </a:r>
            <a:endParaRPr lang="en" sz="1100"/>
          </a:p>
          <a:p>
            <a:pPr marL="0" lvl="0" indent="0" rtl="0">
              <a:spcBef>
                <a:spcPts val="0"/>
              </a:spcBef>
              <a:spcAft>
                <a:spcPts val="0"/>
              </a:spcAft>
              <a:buClr>
                <a:schemeClr val="dk1"/>
              </a:buClr>
              <a:buSzPts val="1100"/>
              <a:buFont typeface="Arial"/>
              <a:buNone/>
            </a:pPr>
            <a:endParaRPr lang="en" sz="1100" smtClean="0"/>
          </a:p>
          <a:p>
            <a:pPr marL="0" lvl="0" indent="0" algn="r" rtl="0">
              <a:spcBef>
                <a:spcPts val="0"/>
              </a:spcBef>
              <a:spcAft>
                <a:spcPts val="0"/>
              </a:spcAft>
              <a:buClr>
                <a:schemeClr val="dk1"/>
              </a:buClr>
              <a:buSzPts val="1100"/>
              <a:buFont typeface="Arial"/>
              <a:buNone/>
            </a:pPr>
            <a:endParaRPr lang="en" sz="1100"/>
          </a:p>
          <a:p>
            <a:pPr marL="0" lvl="0" indent="0" algn="l" rtl="0">
              <a:spcBef>
                <a:spcPts val="0"/>
              </a:spcBef>
              <a:spcAft>
                <a:spcPts val="0"/>
              </a:spcAft>
              <a:buClr>
                <a:schemeClr val="dk1"/>
              </a:buClr>
              <a:buSzPts val="1100"/>
              <a:buFont typeface="Arial"/>
              <a:buNone/>
            </a:pPr>
            <a:endParaRPr lang="en-HK" sz="1100" smtClean="0"/>
          </a:p>
          <a:p>
            <a:pPr marL="0" lvl="0" indent="0" algn="l" rtl="0">
              <a:spcBef>
                <a:spcPts val="0"/>
              </a:spcBef>
              <a:spcAft>
                <a:spcPts val="0"/>
              </a:spcAft>
              <a:buClr>
                <a:schemeClr val="dk1"/>
              </a:buClr>
              <a:buSzPts val="1100"/>
              <a:buFont typeface="Arial"/>
              <a:buNone/>
            </a:pPr>
            <a:endParaRPr lang="en-HK" sz="1100"/>
          </a:p>
          <a:p>
            <a:pPr marL="0" lvl="0" indent="0" algn="l">
              <a:buSzPts val="1100"/>
            </a:pPr>
            <a:r>
              <a:rPr lang="en-HK" sz="1100"/>
              <a:t> </a:t>
            </a:r>
            <a:r>
              <a:rPr lang="en-HK" sz="1100" smtClean="0"/>
              <a:t>                  https://github.com/PhilippeGe/P3_Philippe_OC</a:t>
            </a:r>
            <a:endParaRPr sz="1100"/>
          </a:p>
        </p:txBody>
      </p:sp>
      <p:sp>
        <p:nvSpPr>
          <p:cNvPr id="9" name="Google Shape;1113;p49"/>
          <p:cNvSpPr/>
          <p:nvPr/>
        </p:nvSpPr>
        <p:spPr>
          <a:xfrm>
            <a:off x="1478333" y="1939554"/>
            <a:ext cx="2243700" cy="22413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Google Shape;1117;p49"/>
          <p:cNvPicPr preferRelativeResize="0"/>
          <p:nvPr/>
        </p:nvPicPr>
        <p:blipFill>
          <a:blip r:embed="rId2">
            <a:alphaModFix/>
          </a:blip>
          <a:stretch>
            <a:fillRect/>
          </a:stretch>
        </p:blipFill>
        <p:spPr>
          <a:xfrm>
            <a:off x="1219625" y="2214878"/>
            <a:ext cx="1582008" cy="1690668"/>
          </a:xfrm>
          <a:prstGeom prst="rect">
            <a:avLst/>
          </a:prstGeom>
          <a:noFill/>
          <a:ln>
            <a:noFill/>
          </a:ln>
        </p:spPr>
      </p:pic>
      <p:pic>
        <p:nvPicPr>
          <p:cNvPr id="11" name="Google Shape;1118;p49"/>
          <p:cNvPicPr preferRelativeResize="0"/>
          <p:nvPr/>
        </p:nvPicPr>
        <p:blipFill>
          <a:blip r:embed="rId3">
            <a:alphaModFix/>
          </a:blip>
          <a:stretch>
            <a:fillRect/>
          </a:stretch>
        </p:blipFill>
        <p:spPr>
          <a:xfrm>
            <a:off x="2570573" y="2156363"/>
            <a:ext cx="1299312" cy="2003005"/>
          </a:xfrm>
          <a:prstGeom prst="rect">
            <a:avLst/>
          </a:prstGeom>
          <a:noFill/>
          <a:ln>
            <a:noFill/>
          </a:ln>
        </p:spPr>
      </p:pic>
      <p:pic>
        <p:nvPicPr>
          <p:cNvPr id="12" name="Google Shape;1119;p49"/>
          <p:cNvPicPr preferRelativeResize="0"/>
          <p:nvPr/>
        </p:nvPicPr>
        <p:blipFill>
          <a:blip r:embed="rId4">
            <a:alphaModFix/>
          </a:blip>
          <a:stretch>
            <a:fillRect/>
          </a:stretch>
        </p:blipFill>
        <p:spPr>
          <a:xfrm>
            <a:off x="2338022" y="2058887"/>
            <a:ext cx="834900" cy="1338974"/>
          </a:xfrm>
          <a:prstGeom prst="rect">
            <a:avLst/>
          </a:prstGeom>
          <a:noFill/>
          <a:ln>
            <a:noFill/>
          </a:ln>
        </p:spPr>
      </p:pic>
      <p:cxnSp>
        <p:nvCxnSpPr>
          <p:cNvPr id="13" name="Google Shape;1109;p49"/>
          <p:cNvCxnSpPr/>
          <p:nvPr/>
        </p:nvCxnSpPr>
        <p:spPr>
          <a:xfrm>
            <a:off x="2322814" y="695425"/>
            <a:ext cx="6825000" cy="0"/>
          </a:xfrm>
          <a:prstGeom prst="straightConnector1">
            <a:avLst/>
          </a:prstGeom>
          <a:noFill/>
          <a:ln w="76200" cap="flat" cmpd="sng">
            <a:solidFill>
              <a:schemeClr val="accent1"/>
            </a:solidFill>
            <a:prstDash val="solid"/>
            <a:round/>
            <a:headEnd type="none" w="med" len="med"/>
            <a:tailEnd type="none" w="med" len="med"/>
          </a:ln>
        </p:spPr>
      </p:cxn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6597" y="2728374"/>
            <a:ext cx="755105" cy="333916"/>
          </a:xfrm>
          <a:prstGeom prst="rect">
            <a:avLst/>
          </a:prstGeom>
        </p:spPr>
      </p:pic>
    </p:spTree>
    <p:extLst>
      <p:ext uri="{BB962C8B-B14F-4D97-AF65-F5344CB8AC3E}">
        <p14:creationId xmlns:p14="http://schemas.microsoft.com/office/powerpoint/2010/main" val="3858276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txBox="1">
            <a:spLocks noGrp="1"/>
          </p:cNvSpPr>
          <p:nvPr>
            <p:ph type="ctrTitle"/>
          </p:nvPr>
        </p:nvSpPr>
        <p:spPr>
          <a:xfrm>
            <a:off x="1870200" y="2127525"/>
            <a:ext cx="5403600" cy="25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mtClean="0"/>
              <a:t>Objectif</a:t>
            </a:r>
            <a:endParaRPr dirty="0"/>
          </a:p>
        </p:txBody>
      </p:sp>
      <p:pic>
        <p:nvPicPr>
          <p:cNvPr id="191" name="Google Shape;191;p26"/>
          <p:cNvPicPr preferRelativeResize="0"/>
          <p:nvPr/>
        </p:nvPicPr>
        <p:blipFill>
          <a:blip r:embed="rId3">
            <a:alphaModFix/>
          </a:blip>
          <a:stretch>
            <a:fillRect/>
          </a:stretch>
        </p:blipFill>
        <p:spPr>
          <a:xfrm>
            <a:off x="5822399" y="3709754"/>
            <a:ext cx="1670011" cy="1768350"/>
          </a:xfrm>
          <a:prstGeom prst="rect">
            <a:avLst/>
          </a:prstGeom>
          <a:noFill/>
          <a:ln>
            <a:noFill/>
          </a:ln>
        </p:spPr>
      </p:pic>
      <p:sp>
        <p:nvSpPr>
          <p:cNvPr id="192" name="Google Shape;192;p26"/>
          <p:cNvSpPr txBox="1">
            <a:spLocks noGrp="1"/>
          </p:cNvSpPr>
          <p:nvPr>
            <p:ph type="title" idx="2"/>
          </p:nvPr>
        </p:nvSpPr>
        <p:spPr>
          <a:xfrm>
            <a:off x="3897150" y="1361375"/>
            <a:ext cx="13497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dirty="0"/>
          </a:p>
        </p:txBody>
      </p:sp>
      <p:pic>
        <p:nvPicPr>
          <p:cNvPr id="193" name="Google Shape;193;p26"/>
          <p:cNvPicPr preferRelativeResize="0"/>
          <p:nvPr/>
        </p:nvPicPr>
        <p:blipFill>
          <a:blip r:embed="rId4">
            <a:alphaModFix/>
          </a:blip>
          <a:stretch>
            <a:fillRect/>
          </a:stretch>
        </p:blipFill>
        <p:spPr>
          <a:xfrm>
            <a:off x="7064484" y="3166276"/>
            <a:ext cx="2225666" cy="2625849"/>
          </a:xfrm>
          <a:prstGeom prst="rect">
            <a:avLst/>
          </a:prstGeom>
          <a:noFill/>
          <a:ln>
            <a:noFill/>
          </a:ln>
        </p:spPr>
      </p:pic>
      <p:pic>
        <p:nvPicPr>
          <p:cNvPr id="194" name="Google Shape;194;p26"/>
          <p:cNvPicPr preferRelativeResize="0"/>
          <p:nvPr/>
        </p:nvPicPr>
        <p:blipFill>
          <a:blip r:embed="rId5">
            <a:alphaModFix/>
          </a:blip>
          <a:stretch>
            <a:fillRect/>
          </a:stretch>
        </p:blipFill>
        <p:spPr>
          <a:xfrm>
            <a:off x="2444947" y="3275076"/>
            <a:ext cx="2762071" cy="2786977"/>
          </a:xfrm>
          <a:prstGeom prst="rect">
            <a:avLst/>
          </a:prstGeom>
          <a:noFill/>
          <a:ln>
            <a:noFill/>
          </a:ln>
        </p:spPr>
      </p:pic>
      <p:pic>
        <p:nvPicPr>
          <p:cNvPr id="195" name="Google Shape;195;p26"/>
          <p:cNvPicPr preferRelativeResize="0"/>
          <p:nvPr/>
        </p:nvPicPr>
        <p:blipFill>
          <a:blip r:embed="rId6">
            <a:alphaModFix/>
          </a:blip>
          <a:stretch>
            <a:fillRect/>
          </a:stretch>
        </p:blipFill>
        <p:spPr>
          <a:xfrm>
            <a:off x="1829677" y="3564767"/>
            <a:ext cx="1731910" cy="2097667"/>
          </a:xfrm>
          <a:prstGeom prst="rect">
            <a:avLst/>
          </a:prstGeom>
          <a:noFill/>
          <a:ln>
            <a:noFill/>
          </a:ln>
        </p:spPr>
      </p:pic>
      <p:pic>
        <p:nvPicPr>
          <p:cNvPr id="196" name="Google Shape;196;p26"/>
          <p:cNvPicPr preferRelativeResize="0"/>
          <p:nvPr/>
        </p:nvPicPr>
        <p:blipFill>
          <a:blip r:embed="rId7">
            <a:alphaModFix/>
          </a:blip>
          <a:stretch>
            <a:fillRect/>
          </a:stretch>
        </p:blipFill>
        <p:spPr>
          <a:xfrm>
            <a:off x="-503175" y="3768265"/>
            <a:ext cx="1582008" cy="1690668"/>
          </a:xfrm>
          <a:prstGeom prst="rect">
            <a:avLst/>
          </a:prstGeom>
          <a:noFill/>
          <a:ln>
            <a:noFill/>
          </a:ln>
        </p:spPr>
      </p:pic>
      <p:pic>
        <p:nvPicPr>
          <p:cNvPr id="197" name="Google Shape;197;p26"/>
          <p:cNvPicPr preferRelativeResize="0"/>
          <p:nvPr/>
        </p:nvPicPr>
        <p:blipFill>
          <a:blip r:embed="rId8">
            <a:alphaModFix/>
          </a:blip>
          <a:stretch>
            <a:fillRect/>
          </a:stretch>
        </p:blipFill>
        <p:spPr>
          <a:xfrm>
            <a:off x="847773" y="3709750"/>
            <a:ext cx="1299312" cy="2003005"/>
          </a:xfrm>
          <a:prstGeom prst="rect">
            <a:avLst/>
          </a:prstGeom>
          <a:noFill/>
          <a:ln>
            <a:noFill/>
          </a:ln>
        </p:spPr>
      </p:pic>
      <p:pic>
        <p:nvPicPr>
          <p:cNvPr id="198" name="Google Shape;198;p26"/>
          <p:cNvPicPr preferRelativeResize="0"/>
          <p:nvPr/>
        </p:nvPicPr>
        <p:blipFill>
          <a:blip r:embed="rId9">
            <a:alphaModFix/>
          </a:blip>
          <a:stretch>
            <a:fillRect/>
          </a:stretch>
        </p:blipFill>
        <p:spPr>
          <a:xfrm>
            <a:off x="4753813" y="3662024"/>
            <a:ext cx="1162152" cy="186378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18" name="Google Shape;154;p24"/>
          <p:cNvPicPr preferRelativeResize="0"/>
          <p:nvPr/>
        </p:nvPicPr>
        <p:blipFill>
          <a:blip r:embed="rId8">
            <a:alphaModFix/>
          </a:blip>
          <a:stretch>
            <a:fillRect/>
          </a:stretch>
        </p:blipFill>
        <p:spPr>
          <a:xfrm rot="3179547">
            <a:off x="620007" y="3359634"/>
            <a:ext cx="1810905" cy="1838116"/>
          </a:xfrm>
          <a:prstGeom prst="rect">
            <a:avLst/>
          </a:prstGeom>
          <a:noFill/>
          <a:ln>
            <a:noFill/>
          </a:ln>
        </p:spPr>
      </p:pic>
      <p:sp>
        <p:nvSpPr>
          <p:cNvPr id="203" name="Google Shape;203;p27"/>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OBJECTIF</a:t>
            </a:r>
            <a:endParaRPr dirty="0"/>
          </a:p>
        </p:txBody>
      </p:sp>
      <p:cxnSp>
        <p:nvCxnSpPr>
          <p:cNvPr id="206" name="Google Shape;206;p27"/>
          <p:cNvCxnSpPr/>
          <p:nvPr/>
        </p:nvCxnSpPr>
        <p:spPr>
          <a:xfrm>
            <a:off x="3128272" y="695425"/>
            <a:ext cx="6477000" cy="0"/>
          </a:xfrm>
          <a:prstGeom prst="straightConnector1">
            <a:avLst/>
          </a:prstGeom>
          <a:noFill/>
          <a:ln w="76200" cap="flat" cmpd="sng">
            <a:solidFill>
              <a:schemeClr val="accent1"/>
            </a:solidFill>
            <a:prstDash val="solid"/>
            <a:round/>
            <a:headEnd type="none" w="med" len="med"/>
            <a:tailEnd type="none" w="med" len="med"/>
          </a:ln>
        </p:spPr>
      </p:cxnSp>
      <p:sp>
        <p:nvSpPr>
          <p:cNvPr id="207" name="Google Shape;207;p27"/>
          <p:cNvSpPr/>
          <p:nvPr/>
        </p:nvSpPr>
        <p:spPr>
          <a:xfrm>
            <a:off x="-1294869" y="953852"/>
            <a:ext cx="2606100" cy="2606100"/>
          </a:xfrm>
          <a:prstGeom prst="ellipse">
            <a:avLst/>
          </a:prstGeom>
          <a:solidFill>
            <a:srgbClr val="A1C44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09" name="Google Shape;209;p27"/>
          <p:cNvPicPr preferRelativeResize="0"/>
          <p:nvPr/>
        </p:nvPicPr>
        <p:blipFill>
          <a:blip r:embed="rId9">
            <a:alphaModFix/>
          </a:blip>
          <a:stretch>
            <a:fillRect/>
          </a:stretch>
        </p:blipFill>
        <p:spPr>
          <a:xfrm>
            <a:off x="7039760" y="2030172"/>
            <a:ext cx="1935164" cy="2433614"/>
          </a:xfrm>
          <a:prstGeom prst="rect">
            <a:avLst/>
          </a:prstGeom>
          <a:noFill/>
          <a:ln>
            <a:noFill/>
          </a:ln>
        </p:spPr>
      </p:pic>
      <p:pic>
        <p:nvPicPr>
          <p:cNvPr id="210" name="Google Shape;210;p27"/>
          <p:cNvPicPr preferRelativeResize="0"/>
          <p:nvPr/>
        </p:nvPicPr>
        <p:blipFill>
          <a:blip r:embed="rId10">
            <a:alphaModFix/>
          </a:blip>
          <a:stretch>
            <a:fillRect/>
          </a:stretch>
        </p:blipFill>
        <p:spPr>
          <a:xfrm>
            <a:off x="-418292" y="1144578"/>
            <a:ext cx="1925124" cy="2438299"/>
          </a:xfrm>
          <a:prstGeom prst="rect">
            <a:avLst/>
          </a:prstGeom>
          <a:noFill/>
          <a:ln>
            <a:noFill/>
          </a:ln>
        </p:spPr>
      </p:pic>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48685" y="1010457"/>
            <a:ext cx="1865655" cy="1052229"/>
          </a:xfrm>
          <a:prstGeom prst="rect">
            <a:avLst/>
          </a:prstGeom>
        </p:spPr>
      </p:pic>
      <p:sp>
        <p:nvSpPr>
          <p:cNvPr id="12" name="Flèche : bas 9">
            <a:extLst>
              <a:ext uri="{FF2B5EF4-FFF2-40B4-BE49-F238E27FC236}">
                <a16:creationId xmlns:a16="http://schemas.microsoft.com/office/drawing/2014/main" id="{FB16BA4C-3C16-4894-A93B-E96F3B96A258}"/>
              </a:ext>
            </a:extLst>
          </p:cNvPr>
          <p:cNvSpPr/>
          <p:nvPr>
            <p:custDataLst>
              <p:tags r:id="rId1"/>
            </p:custDataLst>
          </p:nvPr>
        </p:nvSpPr>
        <p:spPr>
          <a:xfrm rot="2300392">
            <a:off x="3017637" y="2085935"/>
            <a:ext cx="489473" cy="978493"/>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dirty="0"/>
          </a:p>
        </p:txBody>
      </p:sp>
      <p:sp>
        <p:nvSpPr>
          <p:cNvPr id="13" name="Flèche : bas 10">
            <a:extLst>
              <a:ext uri="{FF2B5EF4-FFF2-40B4-BE49-F238E27FC236}">
                <a16:creationId xmlns:a16="http://schemas.microsoft.com/office/drawing/2014/main" id="{7AA653DD-2FCD-4BDE-9EC3-618DE34327B9}"/>
              </a:ext>
            </a:extLst>
          </p:cNvPr>
          <p:cNvSpPr/>
          <p:nvPr>
            <p:custDataLst>
              <p:tags r:id="rId2"/>
            </p:custDataLst>
          </p:nvPr>
        </p:nvSpPr>
        <p:spPr>
          <a:xfrm rot="16200000">
            <a:off x="4531863" y="2545700"/>
            <a:ext cx="489473" cy="256382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dirty="0"/>
          </a:p>
        </p:txBody>
      </p:sp>
      <p:sp>
        <p:nvSpPr>
          <p:cNvPr id="14" name="Flèche : bas 12">
            <a:extLst>
              <a:ext uri="{FF2B5EF4-FFF2-40B4-BE49-F238E27FC236}">
                <a16:creationId xmlns:a16="http://schemas.microsoft.com/office/drawing/2014/main" id="{2B28580C-ECE3-4373-A81D-FC280690ABB3}"/>
              </a:ext>
            </a:extLst>
          </p:cNvPr>
          <p:cNvSpPr/>
          <p:nvPr>
            <p:custDataLst>
              <p:tags r:id="rId3"/>
            </p:custDataLst>
          </p:nvPr>
        </p:nvSpPr>
        <p:spPr>
          <a:xfrm rot="7646376">
            <a:off x="5584794" y="2032671"/>
            <a:ext cx="489473" cy="978493"/>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dirty="0"/>
          </a:p>
        </p:txBody>
      </p:sp>
      <p:sp>
        <p:nvSpPr>
          <p:cNvPr id="2" name="Subtitle 1"/>
          <p:cNvSpPr>
            <a:spLocks noGrp="1"/>
          </p:cNvSpPr>
          <p:nvPr>
            <p:ph type="subTitle" idx="1"/>
          </p:nvPr>
        </p:nvSpPr>
        <p:spPr>
          <a:xfrm>
            <a:off x="3041298" y="3162563"/>
            <a:ext cx="3116700" cy="1506300"/>
          </a:xfrm>
        </p:spPr>
        <p:txBody>
          <a:bodyPr/>
          <a:lstStyle/>
          <a:p>
            <a:endParaRPr lang="en-US" dirty="0"/>
          </a:p>
        </p:txBody>
      </p:sp>
      <p:pic>
        <p:nvPicPr>
          <p:cNvPr id="16" name="Picture 2" descr="Open Food Facts (Scan de produits) – Applications sur Google Play">
            <a:extLst>
              <a:ext uri="{FF2B5EF4-FFF2-40B4-BE49-F238E27FC236}">
                <a16:creationId xmlns:a16="http://schemas.microsoft.com/office/drawing/2014/main" id="{F8331DBF-62AB-41FC-BC98-15950A47A757}"/>
              </a:ext>
            </a:extLst>
          </p:cNvPr>
          <p:cNvPicPr>
            <a:picLocks noChangeAspect="1" noChangeArrowheads="1"/>
          </p:cNvPicPr>
          <p:nvPr>
            <p:custDataLst>
              <p:tags r:id="rId4"/>
            </p:custDataLst>
          </p:nvPr>
        </p:nvPicPr>
        <p:blipFill>
          <a:blip r:embed="rId12">
            <a:extLst>
              <a:ext uri="{28A0092B-C50C-407E-A947-70E740481C1C}">
                <a14:useLocalDpi xmlns:a14="http://schemas.microsoft.com/office/drawing/2010/main" val="0"/>
              </a:ext>
            </a:extLst>
          </a:blip>
          <a:srcRect/>
          <a:stretch>
            <a:fillRect/>
          </a:stretch>
        </p:blipFill>
        <p:spPr bwMode="auto">
          <a:xfrm>
            <a:off x="1567091" y="3110736"/>
            <a:ext cx="1632635" cy="163263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Business report">
            <a:extLst>
              <a:ext uri="{FF2B5EF4-FFF2-40B4-BE49-F238E27FC236}">
                <a16:creationId xmlns:a16="http://schemas.microsoft.com/office/drawing/2014/main" id="{7BB99EDB-F465-4468-A008-0DEB88C341E6}"/>
              </a:ext>
            </a:extLst>
          </p:cNvPr>
          <p:cNvPicPr>
            <a:picLocks noChangeAspect="1" noChangeArrowheads="1"/>
          </p:cNvPicPr>
          <p:nvPr>
            <p:custDataLst>
              <p:tags r:id="rId5"/>
            </p:custDataLst>
          </p:nvPr>
        </p:nvPicPr>
        <p:blipFill>
          <a:blip r:embed="rId13">
            <a:extLst>
              <a:ext uri="{28A0092B-C50C-407E-A947-70E740481C1C}">
                <a14:useLocalDpi xmlns:a14="http://schemas.microsoft.com/office/drawing/2010/main" val="0"/>
              </a:ext>
            </a:extLst>
          </a:blip>
          <a:srcRect/>
          <a:stretch>
            <a:fillRect/>
          </a:stretch>
        </p:blipFill>
        <p:spPr bwMode="auto">
          <a:xfrm>
            <a:off x="6178585" y="3034792"/>
            <a:ext cx="1632635" cy="16326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up)">
                                      <p:cBhvr>
                                        <p:cTn id="11" dur="500"/>
                                        <p:tgtEl>
                                          <p:spTgt spid="16"/>
                                        </p:tgtEl>
                                      </p:cBhvr>
                                    </p:animEffect>
                                  </p:childTnLst>
                                </p:cTn>
                              </p:par>
                              <p:par>
                                <p:cTn id="12" presetID="22" presetClass="entr" presetSubtype="1" fill="hold"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up)">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par>
                                <p:cTn id="24" presetID="22" presetClass="entr" presetSubtype="8" fill="hold" nodeType="withEffect">
                                  <p:stCondLst>
                                    <p:cond delay="0"/>
                                  </p:stCondLst>
                                  <p:childTnLst>
                                    <p:set>
                                      <p:cBhvr>
                                        <p:cTn id="25" dur="1" fill="hold">
                                          <p:stCondLst>
                                            <p:cond delay="0"/>
                                          </p:stCondLst>
                                        </p:cTn>
                                        <p:tgtEl>
                                          <p:spTgt spid="209"/>
                                        </p:tgtEl>
                                        <p:attrNameLst>
                                          <p:attrName>style.visibility</p:attrName>
                                        </p:attrNameLst>
                                      </p:cBhvr>
                                      <p:to>
                                        <p:strVal val="visible"/>
                                      </p:to>
                                    </p:set>
                                    <p:animEffect transition="in" filter="wipe(left)">
                                      <p:cBhvr>
                                        <p:cTn id="26" dur="500"/>
                                        <p:tgtEl>
                                          <p:spTgt spid="20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txBox="1">
            <a:spLocks noGrp="1"/>
          </p:cNvSpPr>
          <p:nvPr>
            <p:ph type="ctrTitle"/>
          </p:nvPr>
        </p:nvSpPr>
        <p:spPr>
          <a:xfrm>
            <a:off x="1870200" y="2127525"/>
            <a:ext cx="5403600" cy="25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mtClean="0"/>
              <a:t>LES DONNEES</a:t>
            </a:r>
            <a:endParaRPr dirty="0"/>
          </a:p>
        </p:txBody>
      </p:sp>
      <p:pic>
        <p:nvPicPr>
          <p:cNvPr id="191" name="Google Shape;191;p26"/>
          <p:cNvPicPr preferRelativeResize="0"/>
          <p:nvPr/>
        </p:nvPicPr>
        <p:blipFill>
          <a:blip r:embed="rId3">
            <a:alphaModFix/>
          </a:blip>
          <a:stretch>
            <a:fillRect/>
          </a:stretch>
        </p:blipFill>
        <p:spPr>
          <a:xfrm>
            <a:off x="5822399" y="3709754"/>
            <a:ext cx="1670011" cy="1768350"/>
          </a:xfrm>
          <a:prstGeom prst="rect">
            <a:avLst/>
          </a:prstGeom>
          <a:noFill/>
          <a:ln>
            <a:noFill/>
          </a:ln>
        </p:spPr>
      </p:pic>
      <p:sp>
        <p:nvSpPr>
          <p:cNvPr id="192" name="Google Shape;192;p26"/>
          <p:cNvSpPr txBox="1">
            <a:spLocks noGrp="1"/>
          </p:cNvSpPr>
          <p:nvPr>
            <p:ph type="title" idx="2"/>
          </p:nvPr>
        </p:nvSpPr>
        <p:spPr>
          <a:xfrm>
            <a:off x="3897150" y="1361375"/>
            <a:ext cx="13497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mtClean="0"/>
              <a:t>02</a:t>
            </a:r>
            <a:endParaRPr dirty="0"/>
          </a:p>
        </p:txBody>
      </p:sp>
      <p:pic>
        <p:nvPicPr>
          <p:cNvPr id="193" name="Google Shape;193;p26"/>
          <p:cNvPicPr preferRelativeResize="0"/>
          <p:nvPr/>
        </p:nvPicPr>
        <p:blipFill>
          <a:blip r:embed="rId4">
            <a:alphaModFix/>
          </a:blip>
          <a:stretch>
            <a:fillRect/>
          </a:stretch>
        </p:blipFill>
        <p:spPr>
          <a:xfrm>
            <a:off x="7064484" y="3166276"/>
            <a:ext cx="2225666" cy="2625849"/>
          </a:xfrm>
          <a:prstGeom prst="rect">
            <a:avLst/>
          </a:prstGeom>
          <a:noFill/>
          <a:ln>
            <a:noFill/>
          </a:ln>
        </p:spPr>
      </p:pic>
      <p:pic>
        <p:nvPicPr>
          <p:cNvPr id="194" name="Google Shape;194;p26"/>
          <p:cNvPicPr preferRelativeResize="0"/>
          <p:nvPr/>
        </p:nvPicPr>
        <p:blipFill>
          <a:blip r:embed="rId5">
            <a:alphaModFix/>
          </a:blip>
          <a:stretch>
            <a:fillRect/>
          </a:stretch>
        </p:blipFill>
        <p:spPr>
          <a:xfrm>
            <a:off x="2444947" y="3275076"/>
            <a:ext cx="2762071" cy="2786977"/>
          </a:xfrm>
          <a:prstGeom prst="rect">
            <a:avLst/>
          </a:prstGeom>
          <a:noFill/>
          <a:ln>
            <a:noFill/>
          </a:ln>
        </p:spPr>
      </p:pic>
      <p:pic>
        <p:nvPicPr>
          <p:cNvPr id="195" name="Google Shape;195;p26"/>
          <p:cNvPicPr preferRelativeResize="0"/>
          <p:nvPr/>
        </p:nvPicPr>
        <p:blipFill>
          <a:blip r:embed="rId6">
            <a:alphaModFix/>
          </a:blip>
          <a:stretch>
            <a:fillRect/>
          </a:stretch>
        </p:blipFill>
        <p:spPr>
          <a:xfrm>
            <a:off x="1829677" y="3564767"/>
            <a:ext cx="1731910" cy="2097667"/>
          </a:xfrm>
          <a:prstGeom prst="rect">
            <a:avLst/>
          </a:prstGeom>
          <a:noFill/>
          <a:ln>
            <a:noFill/>
          </a:ln>
        </p:spPr>
      </p:pic>
      <p:pic>
        <p:nvPicPr>
          <p:cNvPr id="196" name="Google Shape;196;p26"/>
          <p:cNvPicPr preferRelativeResize="0"/>
          <p:nvPr/>
        </p:nvPicPr>
        <p:blipFill>
          <a:blip r:embed="rId7">
            <a:alphaModFix/>
          </a:blip>
          <a:stretch>
            <a:fillRect/>
          </a:stretch>
        </p:blipFill>
        <p:spPr>
          <a:xfrm>
            <a:off x="-503175" y="3768265"/>
            <a:ext cx="1582008" cy="1690668"/>
          </a:xfrm>
          <a:prstGeom prst="rect">
            <a:avLst/>
          </a:prstGeom>
          <a:noFill/>
          <a:ln>
            <a:noFill/>
          </a:ln>
        </p:spPr>
      </p:pic>
      <p:pic>
        <p:nvPicPr>
          <p:cNvPr id="197" name="Google Shape;197;p26"/>
          <p:cNvPicPr preferRelativeResize="0"/>
          <p:nvPr/>
        </p:nvPicPr>
        <p:blipFill>
          <a:blip r:embed="rId8">
            <a:alphaModFix/>
          </a:blip>
          <a:stretch>
            <a:fillRect/>
          </a:stretch>
        </p:blipFill>
        <p:spPr>
          <a:xfrm>
            <a:off x="847773" y="3709750"/>
            <a:ext cx="1299312" cy="2003005"/>
          </a:xfrm>
          <a:prstGeom prst="rect">
            <a:avLst/>
          </a:prstGeom>
          <a:noFill/>
          <a:ln>
            <a:noFill/>
          </a:ln>
        </p:spPr>
      </p:pic>
      <p:pic>
        <p:nvPicPr>
          <p:cNvPr id="198" name="Google Shape;198;p26"/>
          <p:cNvPicPr preferRelativeResize="0"/>
          <p:nvPr/>
        </p:nvPicPr>
        <p:blipFill>
          <a:blip r:embed="rId9">
            <a:alphaModFix/>
          </a:blip>
          <a:stretch>
            <a:fillRect/>
          </a:stretch>
        </p:blipFill>
        <p:spPr>
          <a:xfrm>
            <a:off x="4753813" y="3662024"/>
            <a:ext cx="1162152" cy="1863781"/>
          </a:xfrm>
          <a:prstGeom prst="rect">
            <a:avLst/>
          </a:prstGeom>
          <a:noFill/>
          <a:ln>
            <a:noFill/>
          </a:ln>
        </p:spPr>
      </p:pic>
      <p:sp>
        <p:nvSpPr>
          <p:cNvPr id="11" name="Rectangle 10"/>
          <p:cNvSpPr/>
          <p:nvPr/>
        </p:nvSpPr>
        <p:spPr>
          <a:xfrm>
            <a:off x="1829677" y="2483878"/>
            <a:ext cx="6585248" cy="1169551"/>
          </a:xfrm>
          <a:prstGeom prst="rect">
            <a:avLst/>
          </a:prstGeom>
        </p:spPr>
        <p:txBody>
          <a:bodyPr wrap="square">
            <a:spAutoFit/>
          </a:bodyPr>
          <a:lstStyle/>
          <a:p>
            <a:r>
              <a:rPr lang="en-US" dirty="0">
                <a:hlinkClick r:id="rId10"/>
              </a:rPr>
              <a:t>https://</a:t>
            </a:r>
            <a:r>
              <a:rPr lang="en-US" dirty="0" smtClean="0">
                <a:hlinkClick r:id="rId10"/>
              </a:rPr>
              <a:t>static.openfoodfacts.org/data/en.openfoodfacts.org.products.csv</a:t>
            </a:r>
            <a:endParaRPr lang="en-US" dirty="0" smtClean="0"/>
          </a:p>
          <a:p>
            <a:endParaRPr lang="en-HK" dirty="0"/>
          </a:p>
          <a:p>
            <a:r>
              <a:rPr lang="en-HK" dirty="0" smtClean="0"/>
              <a:t>Donn</a:t>
            </a:r>
            <a:r>
              <a:rPr lang="fr-FR" dirty="0" smtClean="0"/>
              <a:t>ées</a:t>
            </a:r>
            <a:r>
              <a:rPr lang="en-US" dirty="0" smtClean="0"/>
              <a:t> </a:t>
            </a:r>
            <a:r>
              <a:rPr lang="fr-FR" altLang="zh-CN" dirty="0" smtClean="0"/>
              <a:t>mondi</a:t>
            </a:r>
            <a:r>
              <a:rPr lang="en-HK" altLang="zh-CN" dirty="0" smtClean="0"/>
              <a:t>ales</a:t>
            </a:r>
            <a:r>
              <a:rPr lang="en-HK" dirty="0" smtClean="0"/>
              <a:t>: </a:t>
            </a:r>
            <a:r>
              <a:rPr lang="en-HK" dirty="0">
                <a:hlinkClick r:id="rId11"/>
              </a:rPr>
              <a:t>https://world.openfoodfacts.org</a:t>
            </a:r>
            <a:r>
              <a:rPr lang="en-HK" dirty="0" smtClean="0">
                <a:hlinkClick r:id="rId11"/>
              </a:rPr>
              <a:t>/</a:t>
            </a:r>
            <a:endParaRPr lang="en-HK" dirty="0" smtClean="0"/>
          </a:p>
          <a:p>
            <a:endParaRPr lang="en-US" dirty="0" smtClean="0"/>
          </a:p>
          <a:p>
            <a:endParaRPr lang="en-US" dirty="0"/>
          </a:p>
        </p:txBody>
      </p:sp>
    </p:spTree>
    <p:extLst>
      <p:ext uri="{BB962C8B-B14F-4D97-AF65-F5344CB8AC3E}">
        <p14:creationId xmlns:p14="http://schemas.microsoft.com/office/powerpoint/2010/main" val="2205889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8"/>
          <p:cNvSpPr/>
          <p:nvPr/>
        </p:nvSpPr>
        <p:spPr>
          <a:xfrm>
            <a:off x="6779234" y="-336621"/>
            <a:ext cx="2879400" cy="28794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0" name="Google Shape;220;p28"/>
          <p:cNvPicPr preferRelativeResize="0"/>
          <p:nvPr/>
        </p:nvPicPr>
        <p:blipFill>
          <a:blip r:embed="rId3">
            <a:alphaModFix/>
          </a:blip>
          <a:stretch>
            <a:fillRect/>
          </a:stretch>
        </p:blipFill>
        <p:spPr>
          <a:xfrm rot="1496174">
            <a:off x="6630943" y="158408"/>
            <a:ext cx="2322049" cy="2356750"/>
          </a:xfrm>
          <a:prstGeom prst="rect">
            <a:avLst/>
          </a:prstGeom>
          <a:noFill/>
          <a:ln>
            <a:noFill/>
          </a:ln>
        </p:spPr>
      </p:pic>
      <p:pic>
        <p:nvPicPr>
          <p:cNvPr id="7" name="Google Shape;1141;p50"/>
          <p:cNvPicPr preferRelativeResize="0"/>
          <p:nvPr/>
        </p:nvPicPr>
        <p:blipFill>
          <a:blip r:embed="rId4">
            <a:alphaModFix/>
          </a:blip>
          <a:stretch>
            <a:fillRect/>
          </a:stretch>
        </p:blipFill>
        <p:spPr>
          <a:xfrm>
            <a:off x="176049" y="1153526"/>
            <a:ext cx="1081251" cy="1603024"/>
          </a:xfrm>
          <a:prstGeom prst="rect">
            <a:avLst/>
          </a:prstGeom>
          <a:noFill/>
          <a:ln>
            <a:noFill/>
          </a:ln>
        </p:spPr>
      </p:pic>
      <p:sp>
        <p:nvSpPr>
          <p:cNvPr id="216" name="Google Shape;216;p28"/>
          <p:cNvSpPr txBox="1">
            <a:spLocks noGrp="1"/>
          </p:cNvSpPr>
          <p:nvPr>
            <p:ph type="ctrTitle"/>
          </p:nvPr>
        </p:nvSpPr>
        <p:spPr>
          <a:xfrm>
            <a:off x="110399" y="367438"/>
            <a:ext cx="6719025"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PRESENTATION DU JEU DE DONNEES</a:t>
            </a:r>
            <a:endParaRPr/>
          </a:p>
        </p:txBody>
      </p:sp>
      <p:sp>
        <p:nvSpPr>
          <p:cNvPr id="218" name="Google Shape;218;p28"/>
          <p:cNvSpPr txBox="1">
            <a:spLocks noGrp="1"/>
          </p:cNvSpPr>
          <p:nvPr>
            <p:ph type="subTitle" idx="1"/>
          </p:nvPr>
        </p:nvSpPr>
        <p:spPr>
          <a:xfrm>
            <a:off x="1553192" y="1250250"/>
            <a:ext cx="4156350" cy="150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HK" b="1" smtClean="0">
                <a:latin typeface="Abril Fatface"/>
              </a:rPr>
              <a:t>Le </a:t>
            </a:r>
            <a:r>
              <a:rPr lang="en-HK" b="1" err="1" smtClean="0">
                <a:latin typeface="Abril Fatface"/>
              </a:rPr>
              <a:t>jeu</a:t>
            </a:r>
            <a:r>
              <a:rPr lang="en-HK" b="1" smtClean="0">
                <a:latin typeface="Abril Fatface"/>
              </a:rPr>
              <a:t> de </a:t>
            </a:r>
            <a:r>
              <a:rPr lang="en-HK" b="1" err="1" smtClean="0">
                <a:latin typeface="Abril Fatface"/>
              </a:rPr>
              <a:t>donn</a:t>
            </a:r>
            <a:r>
              <a:rPr lang="fr-FR" b="1" smtClean="0">
                <a:latin typeface="Abril Fatface"/>
              </a:rPr>
              <a:t>é</a:t>
            </a:r>
            <a:r>
              <a:rPr lang="en-HK" b="1" err="1" smtClean="0">
                <a:latin typeface="Abril Fatface"/>
              </a:rPr>
              <a:t>es</a:t>
            </a:r>
            <a:r>
              <a:rPr lang="en-HK" b="1" smtClean="0">
                <a:latin typeface="Abril Fatface"/>
              </a:rPr>
              <a:t> source </a:t>
            </a:r>
            <a:r>
              <a:rPr lang="en-HK" b="1" err="1" smtClean="0">
                <a:latin typeface="Abril Fatface"/>
              </a:rPr>
              <a:t>comprends</a:t>
            </a:r>
            <a:r>
              <a:rPr lang="en-HK" b="1" smtClean="0">
                <a:latin typeface="Abril Fatface"/>
              </a:rPr>
              <a:t>:</a:t>
            </a:r>
          </a:p>
          <a:p>
            <a:pPr marL="0" lvl="0" indent="0" algn="l" rtl="0">
              <a:spcBef>
                <a:spcPts val="0"/>
              </a:spcBef>
              <a:spcAft>
                <a:spcPts val="0"/>
              </a:spcAft>
              <a:buNone/>
            </a:pPr>
            <a:endParaRPr lang="en-HK"/>
          </a:p>
          <a:p>
            <a:pPr marL="0" lvl="0" indent="0" algn="l" rtl="0">
              <a:spcBef>
                <a:spcPts val="0"/>
              </a:spcBef>
              <a:spcAft>
                <a:spcPts val="0"/>
              </a:spcAft>
              <a:buNone/>
            </a:pPr>
            <a:r>
              <a:rPr lang="en-HK" smtClean="0"/>
              <a:t> </a:t>
            </a:r>
            <a:r>
              <a:rPr lang="en-HK" sz="2000" b="1" smtClean="0">
                <a:solidFill>
                  <a:schemeClr val="accent1">
                    <a:lumMod val="75000"/>
                  </a:schemeClr>
                </a:solidFill>
                <a:latin typeface="Abril Fatface"/>
              </a:rPr>
              <a:t>1 838 610 </a:t>
            </a:r>
            <a:r>
              <a:rPr lang="en-HK" sz="2000" b="1" err="1" smtClean="0">
                <a:solidFill>
                  <a:schemeClr val="accent1">
                    <a:lumMod val="75000"/>
                  </a:schemeClr>
                </a:solidFill>
                <a:latin typeface="Abril Fatface"/>
              </a:rPr>
              <a:t>Lignes</a:t>
            </a:r>
            <a:r>
              <a:rPr lang="en-HK" sz="2000" b="1" smtClean="0">
                <a:solidFill>
                  <a:schemeClr val="accent1">
                    <a:lumMod val="75000"/>
                  </a:schemeClr>
                </a:solidFill>
                <a:latin typeface="Abril Fatface"/>
              </a:rPr>
              <a:t> (</a:t>
            </a:r>
            <a:r>
              <a:rPr lang="en-HK" sz="2000" b="1" err="1" smtClean="0">
                <a:solidFill>
                  <a:schemeClr val="accent1">
                    <a:lumMod val="75000"/>
                  </a:schemeClr>
                </a:solidFill>
                <a:latin typeface="Abril Fatface"/>
              </a:rPr>
              <a:t>produits</a:t>
            </a:r>
            <a:r>
              <a:rPr lang="en-HK" sz="2000" b="1" smtClean="0">
                <a:solidFill>
                  <a:schemeClr val="accent1">
                    <a:lumMod val="75000"/>
                  </a:schemeClr>
                </a:solidFill>
                <a:latin typeface="Abril Fatface"/>
              </a:rPr>
              <a:t>)</a:t>
            </a:r>
          </a:p>
          <a:p>
            <a:pPr marL="0" lvl="0" indent="0" algn="l" rtl="0">
              <a:spcBef>
                <a:spcPts val="0"/>
              </a:spcBef>
              <a:spcAft>
                <a:spcPts val="0"/>
              </a:spcAft>
              <a:buNone/>
            </a:pPr>
            <a:endParaRPr lang="en-HK"/>
          </a:p>
          <a:p>
            <a:pPr marL="0" lvl="0" indent="0" algn="l" rtl="0">
              <a:spcBef>
                <a:spcPts val="0"/>
              </a:spcBef>
              <a:spcAft>
                <a:spcPts val="0"/>
              </a:spcAft>
              <a:buNone/>
            </a:pPr>
            <a:r>
              <a:rPr lang="en-HK" sz="2000" b="1" smtClean="0">
                <a:solidFill>
                  <a:schemeClr val="accent1">
                    <a:lumMod val="75000"/>
                  </a:schemeClr>
                </a:solidFill>
                <a:latin typeface="Abril Fatface"/>
              </a:rPr>
              <a:t> 186 </a:t>
            </a:r>
            <a:r>
              <a:rPr lang="en-HK" sz="2000" b="1" err="1" smtClean="0">
                <a:solidFill>
                  <a:schemeClr val="accent1">
                    <a:lumMod val="75000"/>
                  </a:schemeClr>
                </a:solidFill>
                <a:latin typeface="Abril Fatface"/>
              </a:rPr>
              <a:t>colonnes</a:t>
            </a:r>
            <a:r>
              <a:rPr lang="en-HK" sz="2000" b="1" smtClean="0">
                <a:solidFill>
                  <a:schemeClr val="accent1">
                    <a:lumMod val="75000"/>
                  </a:schemeClr>
                </a:solidFill>
                <a:latin typeface="Abril Fatface"/>
              </a:rPr>
              <a:t> (</a:t>
            </a:r>
            <a:r>
              <a:rPr lang="en-HK" sz="2000" b="1" err="1" smtClean="0">
                <a:solidFill>
                  <a:schemeClr val="accent1">
                    <a:lumMod val="75000"/>
                  </a:schemeClr>
                </a:solidFill>
                <a:latin typeface="Abril Fatface"/>
              </a:rPr>
              <a:t>attributs</a:t>
            </a:r>
            <a:r>
              <a:rPr lang="en-HK" sz="2000" b="1" smtClean="0">
                <a:solidFill>
                  <a:schemeClr val="accent1">
                    <a:lumMod val="75000"/>
                  </a:schemeClr>
                </a:solidFill>
                <a:latin typeface="Abril Fatface"/>
              </a:rPr>
              <a:t>)</a:t>
            </a:r>
            <a:endParaRPr sz="2000" b="1">
              <a:solidFill>
                <a:schemeClr val="accent1">
                  <a:lumMod val="75000"/>
                </a:schemeClr>
              </a:solidFill>
              <a:latin typeface="Abril Fatface"/>
            </a:endParaRPr>
          </a:p>
        </p:txBody>
      </p:sp>
      <p:cxnSp>
        <p:nvCxnSpPr>
          <p:cNvPr id="219" name="Google Shape;219;p28"/>
          <p:cNvCxnSpPr/>
          <p:nvPr/>
        </p:nvCxnSpPr>
        <p:spPr>
          <a:xfrm>
            <a:off x="5907268" y="716778"/>
            <a:ext cx="3356002" cy="28657"/>
          </a:xfrm>
          <a:prstGeom prst="straightConnector1">
            <a:avLst/>
          </a:prstGeom>
          <a:noFill/>
          <a:ln w="76200" cap="flat" cmpd="sng">
            <a:solidFill>
              <a:schemeClr val="accent1"/>
            </a:solidFill>
            <a:prstDash val="solid"/>
            <a:round/>
            <a:headEnd type="none" w="med" len="med"/>
            <a:tailEnd type="none" w="med" len="med"/>
          </a:ln>
        </p:spPr>
      </p:cxnSp>
      <p:pic>
        <p:nvPicPr>
          <p:cNvPr id="2" name="Picture 1"/>
          <p:cNvPicPr>
            <a:picLocks noChangeAspect="1"/>
          </p:cNvPicPr>
          <p:nvPr/>
        </p:nvPicPr>
        <p:blipFill>
          <a:blip r:embed="rId5"/>
          <a:stretch>
            <a:fillRect/>
          </a:stretch>
        </p:blipFill>
        <p:spPr>
          <a:xfrm>
            <a:off x="4897299" y="2542779"/>
            <a:ext cx="2690125" cy="2498777"/>
          </a:xfrm>
          <a:prstGeom prst="rect">
            <a:avLst/>
          </a:prstGeom>
        </p:spPr>
      </p:pic>
      <p:pic>
        <p:nvPicPr>
          <p:cNvPr id="3" name="Picture 2"/>
          <p:cNvPicPr>
            <a:picLocks noChangeAspect="1"/>
          </p:cNvPicPr>
          <p:nvPr/>
        </p:nvPicPr>
        <p:blipFill>
          <a:blip r:embed="rId6"/>
          <a:stretch>
            <a:fillRect/>
          </a:stretch>
        </p:blipFill>
        <p:spPr>
          <a:xfrm>
            <a:off x="3940395" y="2542779"/>
            <a:ext cx="1047750" cy="10477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8"/>
          <p:cNvSpPr/>
          <p:nvPr/>
        </p:nvSpPr>
        <p:spPr>
          <a:xfrm>
            <a:off x="6779234" y="-336621"/>
            <a:ext cx="2879400" cy="28794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0" name="Google Shape;220;p28"/>
          <p:cNvPicPr preferRelativeResize="0"/>
          <p:nvPr/>
        </p:nvPicPr>
        <p:blipFill>
          <a:blip r:embed="rId3">
            <a:alphaModFix/>
          </a:blip>
          <a:stretch>
            <a:fillRect/>
          </a:stretch>
        </p:blipFill>
        <p:spPr>
          <a:xfrm rot="1496174">
            <a:off x="6630943" y="158408"/>
            <a:ext cx="2322049" cy="2356750"/>
          </a:xfrm>
          <a:prstGeom prst="rect">
            <a:avLst/>
          </a:prstGeom>
          <a:noFill/>
          <a:ln>
            <a:noFill/>
          </a:ln>
        </p:spPr>
      </p:pic>
      <p:pic>
        <p:nvPicPr>
          <p:cNvPr id="7" name="Google Shape;1141;p50"/>
          <p:cNvPicPr preferRelativeResize="0"/>
          <p:nvPr/>
        </p:nvPicPr>
        <p:blipFill>
          <a:blip r:embed="rId4">
            <a:alphaModFix/>
          </a:blip>
          <a:stretch>
            <a:fillRect/>
          </a:stretch>
        </p:blipFill>
        <p:spPr>
          <a:xfrm>
            <a:off x="176049" y="1153526"/>
            <a:ext cx="1081251" cy="1603024"/>
          </a:xfrm>
          <a:prstGeom prst="rect">
            <a:avLst/>
          </a:prstGeom>
          <a:noFill/>
          <a:ln>
            <a:noFill/>
          </a:ln>
        </p:spPr>
      </p:pic>
      <p:sp>
        <p:nvSpPr>
          <p:cNvPr id="216" name="Google Shape;216;p28"/>
          <p:cNvSpPr txBox="1">
            <a:spLocks noGrp="1"/>
          </p:cNvSpPr>
          <p:nvPr>
            <p:ph type="ctrTitle"/>
          </p:nvPr>
        </p:nvSpPr>
        <p:spPr>
          <a:xfrm>
            <a:off x="110399" y="367438"/>
            <a:ext cx="6719025"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PRESENTATION DU JEU DE DONNEES</a:t>
            </a:r>
            <a:endParaRPr/>
          </a:p>
        </p:txBody>
      </p:sp>
      <p:cxnSp>
        <p:nvCxnSpPr>
          <p:cNvPr id="219" name="Google Shape;219;p28"/>
          <p:cNvCxnSpPr/>
          <p:nvPr/>
        </p:nvCxnSpPr>
        <p:spPr>
          <a:xfrm>
            <a:off x="5907268" y="716778"/>
            <a:ext cx="3356002" cy="28657"/>
          </a:xfrm>
          <a:prstGeom prst="straightConnector1">
            <a:avLst/>
          </a:prstGeom>
          <a:noFill/>
          <a:ln w="76200" cap="flat" cmpd="sng">
            <a:solidFill>
              <a:schemeClr val="accent1"/>
            </a:solidFill>
            <a:prstDash val="solid"/>
            <a:round/>
            <a:headEnd type="none" w="med" len="med"/>
            <a:tailEnd type="none" w="med" len="med"/>
          </a:ln>
        </p:spPr>
      </p:cxnSp>
      <p:sp>
        <p:nvSpPr>
          <p:cNvPr id="4" name="Subtitle 3"/>
          <p:cNvSpPr>
            <a:spLocks noGrp="1"/>
          </p:cNvSpPr>
          <p:nvPr>
            <p:ph type="subTitle" idx="1"/>
          </p:nvPr>
        </p:nvSpPr>
        <p:spPr>
          <a:xfrm>
            <a:off x="2771775" y="4625086"/>
            <a:ext cx="2438400" cy="520575"/>
          </a:xfrm>
        </p:spPr>
        <p:txBody>
          <a:bodyPr/>
          <a:lstStyle/>
          <a:p>
            <a:r>
              <a:rPr lang="en-HK" smtClean="0"/>
              <a:t>Un </a:t>
            </a:r>
            <a:r>
              <a:rPr lang="en-HK" err="1" smtClean="0"/>
              <a:t>jeu</a:t>
            </a:r>
            <a:r>
              <a:rPr lang="en-HK" smtClean="0"/>
              <a:t> de </a:t>
            </a:r>
            <a:r>
              <a:rPr lang="en-HK" err="1" smtClean="0"/>
              <a:t>donn</a:t>
            </a:r>
            <a:r>
              <a:rPr lang="fr-FR" smtClean="0"/>
              <a:t>é</a:t>
            </a:r>
            <a:r>
              <a:rPr lang="en-HK" err="1" smtClean="0"/>
              <a:t>es</a:t>
            </a:r>
            <a:r>
              <a:rPr lang="en-HK" smtClean="0"/>
              <a:t> </a:t>
            </a:r>
            <a:r>
              <a:rPr lang="en-HK" err="1" smtClean="0"/>
              <a:t>tres</a:t>
            </a:r>
            <a:r>
              <a:rPr lang="en-HK" smtClean="0"/>
              <a:t> </a:t>
            </a:r>
            <a:r>
              <a:rPr lang="en-HK" err="1" smtClean="0"/>
              <a:t>incomplet</a:t>
            </a:r>
            <a:endParaRPr lang="en-US"/>
          </a:p>
        </p:txBody>
      </p:sp>
      <p:pic>
        <p:nvPicPr>
          <p:cNvPr id="6" name="Picture 5"/>
          <p:cNvPicPr>
            <a:picLocks noChangeAspect="1"/>
          </p:cNvPicPr>
          <p:nvPr/>
        </p:nvPicPr>
        <p:blipFill>
          <a:blip r:embed="rId5"/>
          <a:stretch>
            <a:fillRect/>
          </a:stretch>
        </p:blipFill>
        <p:spPr>
          <a:xfrm>
            <a:off x="1257300" y="892049"/>
            <a:ext cx="5672207" cy="3729001"/>
          </a:xfrm>
          <a:prstGeom prst="rect">
            <a:avLst/>
          </a:prstGeom>
        </p:spPr>
      </p:pic>
    </p:spTree>
    <p:extLst>
      <p:ext uri="{BB962C8B-B14F-4D97-AF65-F5344CB8AC3E}">
        <p14:creationId xmlns:p14="http://schemas.microsoft.com/office/powerpoint/2010/main" val="1440095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8"/>
          <p:cNvSpPr/>
          <p:nvPr/>
        </p:nvSpPr>
        <p:spPr>
          <a:xfrm>
            <a:off x="6779234" y="-336621"/>
            <a:ext cx="2879400" cy="28794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0" name="Google Shape;220;p28"/>
          <p:cNvPicPr preferRelativeResize="0"/>
          <p:nvPr/>
        </p:nvPicPr>
        <p:blipFill>
          <a:blip r:embed="rId3">
            <a:alphaModFix/>
          </a:blip>
          <a:stretch>
            <a:fillRect/>
          </a:stretch>
        </p:blipFill>
        <p:spPr>
          <a:xfrm rot="1496174">
            <a:off x="6630943" y="158408"/>
            <a:ext cx="2322049" cy="2356750"/>
          </a:xfrm>
          <a:prstGeom prst="rect">
            <a:avLst/>
          </a:prstGeom>
          <a:noFill/>
          <a:ln>
            <a:noFill/>
          </a:ln>
        </p:spPr>
      </p:pic>
      <p:pic>
        <p:nvPicPr>
          <p:cNvPr id="7" name="Google Shape;1141;p50"/>
          <p:cNvPicPr preferRelativeResize="0"/>
          <p:nvPr/>
        </p:nvPicPr>
        <p:blipFill>
          <a:blip r:embed="rId4">
            <a:alphaModFix/>
          </a:blip>
          <a:stretch>
            <a:fillRect/>
          </a:stretch>
        </p:blipFill>
        <p:spPr>
          <a:xfrm>
            <a:off x="176049" y="1153526"/>
            <a:ext cx="1081251" cy="1603024"/>
          </a:xfrm>
          <a:prstGeom prst="rect">
            <a:avLst/>
          </a:prstGeom>
          <a:noFill/>
          <a:ln>
            <a:noFill/>
          </a:ln>
        </p:spPr>
      </p:pic>
      <p:sp>
        <p:nvSpPr>
          <p:cNvPr id="216" name="Google Shape;216;p28"/>
          <p:cNvSpPr txBox="1">
            <a:spLocks noGrp="1"/>
          </p:cNvSpPr>
          <p:nvPr>
            <p:ph type="ctrTitle"/>
          </p:nvPr>
        </p:nvSpPr>
        <p:spPr>
          <a:xfrm>
            <a:off x="110399" y="367438"/>
            <a:ext cx="6719025"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PRESENTATION DU JEU DE DONNEES</a:t>
            </a:r>
            <a:endParaRPr/>
          </a:p>
        </p:txBody>
      </p:sp>
      <p:cxnSp>
        <p:nvCxnSpPr>
          <p:cNvPr id="219" name="Google Shape;219;p28"/>
          <p:cNvCxnSpPr/>
          <p:nvPr/>
        </p:nvCxnSpPr>
        <p:spPr>
          <a:xfrm>
            <a:off x="5907268" y="716778"/>
            <a:ext cx="3356002" cy="28657"/>
          </a:xfrm>
          <a:prstGeom prst="straightConnector1">
            <a:avLst/>
          </a:prstGeom>
          <a:noFill/>
          <a:ln w="76200" cap="flat" cmpd="sng">
            <a:solidFill>
              <a:schemeClr val="accent1"/>
            </a:solidFill>
            <a:prstDash val="solid"/>
            <a:round/>
            <a:headEnd type="none" w="med" len="med"/>
            <a:tailEnd type="none" w="med" len="med"/>
          </a:ln>
        </p:spPr>
      </p:cxn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4058" y="973738"/>
            <a:ext cx="3497827" cy="2340701"/>
          </a:xfrm>
          <a:prstGeom prst="rect">
            <a:avLst/>
          </a:prstGeom>
        </p:spPr>
      </p:pic>
      <p:pic>
        <p:nvPicPr>
          <p:cNvPr id="5" name="Picture 4"/>
          <p:cNvPicPr>
            <a:picLocks noChangeAspect="1"/>
          </p:cNvPicPr>
          <p:nvPr/>
        </p:nvPicPr>
        <p:blipFill>
          <a:blip r:embed="rId6"/>
          <a:stretch>
            <a:fillRect/>
          </a:stretch>
        </p:blipFill>
        <p:spPr>
          <a:xfrm>
            <a:off x="4897483" y="2134677"/>
            <a:ext cx="4117019" cy="2594882"/>
          </a:xfrm>
          <a:prstGeom prst="rect">
            <a:avLst/>
          </a:prstGeom>
        </p:spPr>
      </p:pic>
    </p:spTree>
    <p:extLst>
      <p:ext uri="{BB962C8B-B14F-4D97-AF65-F5344CB8AC3E}">
        <p14:creationId xmlns:p14="http://schemas.microsoft.com/office/powerpoint/2010/main" val="4260945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8"/>
          <p:cNvSpPr/>
          <p:nvPr/>
        </p:nvSpPr>
        <p:spPr>
          <a:xfrm>
            <a:off x="6779234" y="-336621"/>
            <a:ext cx="2879400" cy="28794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0" name="Google Shape;220;p28"/>
          <p:cNvPicPr preferRelativeResize="0"/>
          <p:nvPr/>
        </p:nvPicPr>
        <p:blipFill>
          <a:blip r:embed="rId3">
            <a:alphaModFix/>
          </a:blip>
          <a:stretch>
            <a:fillRect/>
          </a:stretch>
        </p:blipFill>
        <p:spPr>
          <a:xfrm rot="1496174">
            <a:off x="6630943" y="158408"/>
            <a:ext cx="2322049" cy="2356750"/>
          </a:xfrm>
          <a:prstGeom prst="rect">
            <a:avLst/>
          </a:prstGeom>
          <a:noFill/>
          <a:ln>
            <a:noFill/>
          </a:ln>
        </p:spPr>
      </p:pic>
      <p:pic>
        <p:nvPicPr>
          <p:cNvPr id="7" name="Google Shape;1141;p50"/>
          <p:cNvPicPr preferRelativeResize="0"/>
          <p:nvPr/>
        </p:nvPicPr>
        <p:blipFill>
          <a:blip r:embed="rId4">
            <a:alphaModFix/>
          </a:blip>
          <a:stretch>
            <a:fillRect/>
          </a:stretch>
        </p:blipFill>
        <p:spPr>
          <a:xfrm>
            <a:off x="176049" y="1153526"/>
            <a:ext cx="1081251" cy="1603024"/>
          </a:xfrm>
          <a:prstGeom prst="rect">
            <a:avLst/>
          </a:prstGeom>
          <a:noFill/>
          <a:ln>
            <a:noFill/>
          </a:ln>
        </p:spPr>
      </p:pic>
      <p:sp>
        <p:nvSpPr>
          <p:cNvPr id="216" name="Google Shape;216;p28"/>
          <p:cNvSpPr txBox="1">
            <a:spLocks noGrp="1"/>
          </p:cNvSpPr>
          <p:nvPr>
            <p:ph type="ctrTitle"/>
          </p:nvPr>
        </p:nvSpPr>
        <p:spPr>
          <a:xfrm>
            <a:off x="110399" y="367438"/>
            <a:ext cx="6719025"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PRESENTATION DU JEU DE DONNEES</a:t>
            </a:r>
            <a:endParaRPr/>
          </a:p>
        </p:txBody>
      </p:sp>
      <p:cxnSp>
        <p:nvCxnSpPr>
          <p:cNvPr id="219" name="Google Shape;219;p28"/>
          <p:cNvCxnSpPr/>
          <p:nvPr/>
        </p:nvCxnSpPr>
        <p:spPr>
          <a:xfrm>
            <a:off x="5907268" y="716778"/>
            <a:ext cx="3356002" cy="28657"/>
          </a:xfrm>
          <a:prstGeom prst="straightConnector1">
            <a:avLst/>
          </a:prstGeom>
          <a:noFill/>
          <a:ln w="76200" cap="flat" cmpd="sng">
            <a:solidFill>
              <a:schemeClr val="accent1"/>
            </a:solidFill>
            <a:prstDash val="solid"/>
            <a:round/>
            <a:headEnd type="none" w="med" len="med"/>
            <a:tailEnd type="none" w="med" len="med"/>
          </a:ln>
        </p:spPr>
      </p:cxnSp>
      <p:pic>
        <p:nvPicPr>
          <p:cNvPr id="2" name="Picture 1"/>
          <p:cNvPicPr>
            <a:picLocks noChangeAspect="1"/>
          </p:cNvPicPr>
          <p:nvPr/>
        </p:nvPicPr>
        <p:blipFill>
          <a:blip r:embed="rId5"/>
          <a:stretch>
            <a:fillRect/>
          </a:stretch>
        </p:blipFill>
        <p:spPr>
          <a:xfrm>
            <a:off x="973128" y="973738"/>
            <a:ext cx="4406506" cy="2884599"/>
          </a:xfrm>
          <a:prstGeom prst="rect">
            <a:avLst/>
          </a:prstGeom>
        </p:spPr>
      </p:pic>
      <p:pic>
        <p:nvPicPr>
          <p:cNvPr id="3" name="Picture 2"/>
          <p:cNvPicPr>
            <a:picLocks noChangeAspect="1"/>
          </p:cNvPicPr>
          <p:nvPr/>
        </p:nvPicPr>
        <p:blipFill>
          <a:blip r:embed="rId6"/>
          <a:stretch>
            <a:fillRect/>
          </a:stretch>
        </p:blipFill>
        <p:spPr>
          <a:xfrm>
            <a:off x="4348714" y="2213047"/>
            <a:ext cx="4795286" cy="2930453"/>
          </a:xfrm>
          <a:prstGeom prst="rect">
            <a:avLst/>
          </a:prstGeom>
        </p:spPr>
      </p:pic>
    </p:spTree>
    <p:extLst>
      <p:ext uri="{BB962C8B-B14F-4D97-AF65-F5344CB8AC3E}">
        <p14:creationId xmlns:p14="http://schemas.microsoft.com/office/powerpoint/2010/main" val="421013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NUM" val="10"/>
</p:tagLst>
</file>

<file path=ppt/tags/tag2.xml><?xml version="1.0" encoding="utf-8"?>
<p:tagLst xmlns:a="http://schemas.openxmlformats.org/drawingml/2006/main" xmlns:r="http://schemas.openxmlformats.org/officeDocument/2006/relationships" xmlns:p="http://schemas.openxmlformats.org/presentationml/2006/main">
  <p:tag name="NUM" val="11"/>
</p:tagLst>
</file>

<file path=ppt/tags/tag3.xml><?xml version="1.0" encoding="utf-8"?>
<p:tagLst xmlns:a="http://schemas.openxmlformats.org/drawingml/2006/main" xmlns:r="http://schemas.openxmlformats.org/officeDocument/2006/relationships" xmlns:p="http://schemas.openxmlformats.org/presentationml/2006/main">
  <p:tag name="NUM" val="12"/>
</p:tagLst>
</file>

<file path=ppt/tags/tag4.xml><?xml version="1.0" encoding="utf-8"?>
<p:tagLst xmlns:a="http://schemas.openxmlformats.org/drawingml/2006/main" xmlns:r="http://schemas.openxmlformats.org/officeDocument/2006/relationships" xmlns:p="http://schemas.openxmlformats.org/presentationml/2006/main">
  <p:tag name="NUM" val="8"/>
</p:tagLst>
</file>

<file path=ppt/tags/tag5.xml><?xml version="1.0" encoding="utf-8"?>
<p:tagLst xmlns:a="http://schemas.openxmlformats.org/drawingml/2006/main" xmlns:r="http://schemas.openxmlformats.org/officeDocument/2006/relationships" xmlns:p="http://schemas.openxmlformats.org/presentationml/2006/main">
  <p:tag name="NUM" val="9"/>
</p:tagLst>
</file>

<file path=ppt/theme/theme1.xml><?xml version="1.0" encoding="utf-8"?>
<a:theme xmlns:a="http://schemas.openxmlformats.org/drawingml/2006/main" name="FOOD DAY">
  <a:themeElements>
    <a:clrScheme name="Simple Light">
      <a:dk1>
        <a:srgbClr val="000000"/>
      </a:dk1>
      <a:lt1>
        <a:srgbClr val="FFFFFF"/>
      </a:lt1>
      <a:dk2>
        <a:srgbClr val="595959"/>
      </a:dk2>
      <a:lt2>
        <a:srgbClr val="EEEEEE"/>
      </a:lt2>
      <a:accent1>
        <a:srgbClr val="A1C448"/>
      </a:accent1>
      <a:accent2>
        <a:srgbClr val="657C2B"/>
      </a:accent2>
      <a:accent3>
        <a:srgbClr val="DFEBC0"/>
      </a:accent3>
      <a:accent4>
        <a:srgbClr val="F7D1D1"/>
      </a:accent4>
      <a:accent5>
        <a:srgbClr val="F9E2E2"/>
      </a:accent5>
      <a:accent6>
        <a:srgbClr val="D24141"/>
      </a:accent6>
      <a:hlink>
        <a:srgbClr val="A1C44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3618</TotalTime>
  <Words>2183</Words>
  <Application>Microsoft Office PowerPoint</Application>
  <PresentationFormat>On-screen Show (16:9)</PresentationFormat>
  <Paragraphs>170</Paragraphs>
  <Slides>26</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Abril Fatface</vt:lpstr>
      <vt:lpstr>Arial Unicode MS</vt:lpstr>
      <vt:lpstr>Menlo</vt:lpstr>
      <vt:lpstr>Oxygen Light</vt:lpstr>
      <vt:lpstr>Arial</vt:lpstr>
      <vt:lpstr>FOOD DAY</vt:lpstr>
      <vt:lpstr>OPEN FOOD FACTS</vt:lpstr>
      <vt:lpstr>TABLE DES MATIERES</vt:lpstr>
      <vt:lpstr>Objectif</vt:lpstr>
      <vt:lpstr>OBJECTIF</vt:lpstr>
      <vt:lpstr>LES DONNEES</vt:lpstr>
      <vt:lpstr>PRESENTATION DU JEU DE DONNEES</vt:lpstr>
      <vt:lpstr>PRESENTATION DU JEU DE DONNEES</vt:lpstr>
      <vt:lpstr>PRESENTATION DU JEU DE DONNEES</vt:lpstr>
      <vt:lpstr>PRESENTATION DU JEU DE DONNEES</vt:lpstr>
      <vt:lpstr>LE NETTOYAGE DES DONNEES</vt:lpstr>
      <vt:lpstr>RESULTAT D’UN NETTOYAGE DE SURFACE</vt:lpstr>
      <vt:lpstr>PRODUITS VENDUS EN FRANCE</vt:lpstr>
      <vt:lpstr>Retrait de lignes par rapport aux informations métier</vt:lpstr>
      <vt:lpstr>Choix d’un sous ensemble pour l’analyse</vt:lpstr>
      <vt:lpstr>Fin du nettoyage, interpolation, export</vt:lpstr>
      <vt:lpstr>ANALYSE ET DASHBOARD</vt:lpstr>
      <vt:lpstr>Analyse univariée </vt:lpstr>
      <vt:lpstr>Analyse Bivariée </vt:lpstr>
      <vt:lpstr>Analyse Bivariée </vt:lpstr>
      <vt:lpstr>Analyse Multivariée: ACP </vt:lpstr>
      <vt:lpstr>Variables Quali vs Quanti (Anova)</vt:lpstr>
      <vt:lpstr>Variables Quali vs Quanti (Anova)</vt:lpstr>
      <vt:lpstr>Mise en oeuvre de l’interactivité</vt:lpstr>
      <vt:lpstr>CONCLUSION</vt:lpstr>
      <vt:lpstr>CONCLUSIONS</vt:lpstr>
      <vt:lpstr>MERCI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FOOD FACTS</dc:title>
  <dc:creator>Pgerard</dc:creator>
  <cp:lastModifiedBy>Pgerard</cp:lastModifiedBy>
  <cp:revision>125</cp:revision>
  <dcterms:modified xsi:type="dcterms:W3CDTF">2021-07-06T10:25:03Z</dcterms:modified>
</cp:coreProperties>
</file>